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22"/>
  </p:notesMasterIdLst>
  <p:sldIdLst>
    <p:sldId id="256" r:id="rId2"/>
    <p:sldId id="257" r:id="rId3"/>
    <p:sldId id="289" r:id="rId4"/>
    <p:sldId id="290" r:id="rId5"/>
    <p:sldId id="271" r:id="rId6"/>
    <p:sldId id="276" r:id="rId7"/>
    <p:sldId id="278" r:id="rId8"/>
    <p:sldId id="277" r:id="rId9"/>
    <p:sldId id="279" r:id="rId10"/>
    <p:sldId id="280" r:id="rId11"/>
    <p:sldId id="281" r:id="rId12"/>
    <p:sldId id="284" r:id="rId13"/>
    <p:sldId id="285" r:id="rId14"/>
    <p:sldId id="283" r:id="rId15"/>
    <p:sldId id="286" r:id="rId16"/>
    <p:sldId id="287" r:id="rId17"/>
    <p:sldId id="293" r:id="rId18"/>
    <p:sldId id="288" r:id="rId19"/>
    <p:sldId id="294" r:id="rId20"/>
    <p:sldId id="291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B300"/>
    <a:srgbClr val="FFFFFF"/>
    <a:srgbClr val="649B40"/>
    <a:srgbClr val="4586C3"/>
    <a:srgbClr val="65B3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951882-4769-EE84-47E4-B305F270C7B6}" v="1" dt="2024-08-13T07:46:16.709"/>
    <p1510:client id="{D54AE138-22B4-54D2-51F1-3BF0404A3417}" v="117" dt="2024-08-13T08:11:19.8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10" autoAdjust="0"/>
  </p:normalViewPr>
  <p:slideViewPr>
    <p:cSldViewPr snapToGrid="0">
      <p:cViewPr>
        <p:scale>
          <a:sx n="75" d="100"/>
          <a:sy n="75" d="100"/>
        </p:scale>
        <p:origin x="1914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stbenutzer" userId="S::urn:spo:anon#0f7f492a361137dc88fca75461af99b086a3be03ff5f116631b3b6cd652dda72::" providerId="AD" clId="Web-{C5951882-4769-EE84-47E4-B305F270C7B6}"/>
    <pc:docChg chg="modSld">
      <pc:chgData name="Gastbenutzer" userId="S::urn:spo:anon#0f7f492a361137dc88fca75461af99b086a3be03ff5f116631b3b6cd652dda72::" providerId="AD" clId="Web-{C5951882-4769-EE84-47E4-B305F270C7B6}" dt="2024-08-13T07:46:16.709" v="0" actId="14100"/>
      <pc:docMkLst>
        <pc:docMk/>
      </pc:docMkLst>
      <pc:sldChg chg="modSp">
        <pc:chgData name="Gastbenutzer" userId="S::urn:spo:anon#0f7f492a361137dc88fca75461af99b086a3be03ff5f116631b3b6cd652dda72::" providerId="AD" clId="Web-{C5951882-4769-EE84-47E4-B305F270C7B6}" dt="2024-08-13T07:46:16.709" v="0" actId="14100"/>
        <pc:sldMkLst>
          <pc:docMk/>
          <pc:sldMk cId="2025809530" sldId="256"/>
        </pc:sldMkLst>
        <pc:picChg chg="mod">
          <ac:chgData name="Gastbenutzer" userId="S::urn:spo:anon#0f7f492a361137dc88fca75461af99b086a3be03ff5f116631b3b6cd652dda72::" providerId="AD" clId="Web-{C5951882-4769-EE84-47E4-B305F270C7B6}" dt="2024-08-13T07:46:16.709" v="0" actId="14100"/>
          <ac:picMkLst>
            <pc:docMk/>
            <pc:sldMk cId="2025809530" sldId="256"/>
            <ac:picMk id="5" creationId="{09E4C8B6-BF4F-3240-4A98-B5D300BF2F22}"/>
          </ac:picMkLst>
        </pc:picChg>
      </pc:sldChg>
    </pc:docChg>
  </pc:docChgLst>
  <pc:docChgLst>
    <pc:chgData name="Timon Zeidler" userId="21a18001-7f6b-4402-9490-1db9151d6b5b" providerId="ADAL" clId="{9BD07B4B-5244-4432-9662-07626C9D9555}"/>
    <pc:docChg chg="modSld">
      <pc:chgData name="Timon Zeidler" userId="21a18001-7f6b-4402-9490-1db9151d6b5b" providerId="ADAL" clId="{9BD07B4B-5244-4432-9662-07626C9D9555}" dt="2024-08-13T12:16:29.499" v="33" actId="20577"/>
      <pc:docMkLst>
        <pc:docMk/>
      </pc:docMkLst>
      <pc:sldChg chg="modSp mod">
        <pc:chgData name="Timon Zeidler" userId="21a18001-7f6b-4402-9490-1db9151d6b5b" providerId="ADAL" clId="{9BD07B4B-5244-4432-9662-07626C9D9555}" dt="2024-08-13T12:16:29.499" v="33" actId="20577"/>
        <pc:sldMkLst>
          <pc:docMk/>
          <pc:sldMk cId="3895360280" sldId="257"/>
        </pc:sldMkLst>
        <pc:spChg chg="mod">
          <ac:chgData name="Timon Zeidler" userId="21a18001-7f6b-4402-9490-1db9151d6b5b" providerId="ADAL" clId="{9BD07B4B-5244-4432-9662-07626C9D9555}" dt="2024-08-13T12:16:29.499" v="33" actId="20577"/>
          <ac:spMkLst>
            <pc:docMk/>
            <pc:sldMk cId="3895360280" sldId="257"/>
            <ac:spMk id="3" creationId="{90DA7367-A780-3DC1-1D46-AB848EF17AD7}"/>
          </ac:spMkLst>
        </pc:spChg>
      </pc:sldChg>
    </pc:docChg>
  </pc:docChgLst>
  <pc:docChgLst>
    <pc:chgData name="Timon Zeidler" userId="S::t.zeidler@amtshof-eicklingen.de::21a18001-7f6b-4402-9490-1db9151d6b5b" providerId="AD" clId="Web-{D54AE138-22B4-54D2-51F1-3BF0404A3417}"/>
    <pc:docChg chg="addSld delSld modSld">
      <pc:chgData name="Timon Zeidler" userId="S::t.zeidler@amtshof-eicklingen.de::21a18001-7f6b-4402-9490-1db9151d6b5b" providerId="AD" clId="Web-{D54AE138-22B4-54D2-51F1-3BF0404A3417}" dt="2024-08-13T08:11:19.882" v="115"/>
      <pc:docMkLst>
        <pc:docMk/>
      </pc:docMkLst>
      <pc:sldChg chg="modSp">
        <pc:chgData name="Timon Zeidler" userId="S::t.zeidler@amtshof-eicklingen.de::21a18001-7f6b-4402-9490-1db9151d6b5b" providerId="AD" clId="Web-{D54AE138-22B4-54D2-51F1-3BF0404A3417}" dt="2024-08-13T07:59:32.696" v="95" actId="20577"/>
        <pc:sldMkLst>
          <pc:docMk/>
          <pc:sldMk cId="3895360280" sldId="257"/>
        </pc:sldMkLst>
        <pc:spChg chg="mod">
          <ac:chgData name="Timon Zeidler" userId="S::t.zeidler@amtshof-eicklingen.de::21a18001-7f6b-4402-9490-1db9151d6b5b" providerId="AD" clId="Web-{D54AE138-22B4-54D2-51F1-3BF0404A3417}" dt="2024-08-13T07:59:32.696" v="95" actId="20577"/>
          <ac:spMkLst>
            <pc:docMk/>
            <pc:sldMk cId="3895360280" sldId="257"/>
            <ac:spMk id="3" creationId="{90DA7367-A780-3DC1-1D46-AB848EF17AD7}"/>
          </ac:spMkLst>
        </pc:spChg>
      </pc:sldChg>
      <pc:sldChg chg="del">
        <pc:chgData name="Timon Zeidler" userId="S::t.zeidler@amtshof-eicklingen.de::21a18001-7f6b-4402-9490-1db9151d6b5b" providerId="AD" clId="Web-{D54AE138-22B4-54D2-51F1-3BF0404A3417}" dt="2024-08-13T08:11:19.882" v="115"/>
        <pc:sldMkLst>
          <pc:docMk/>
          <pc:sldMk cId="3501638287" sldId="268"/>
        </pc:sldMkLst>
      </pc:sldChg>
      <pc:sldChg chg="addSp delSp modSp">
        <pc:chgData name="Timon Zeidler" userId="S::t.zeidler@amtshof-eicklingen.de::21a18001-7f6b-4402-9490-1db9151d6b5b" providerId="AD" clId="Web-{D54AE138-22B4-54D2-51F1-3BF0404A3417}" dt="2024-08-13T08:02:50.189" v="97"/>
        <pc:sldMkLst>
          <pc:docMk/>
          <pc:sldMk cId="552031693" sldId="274"/>
        </pc:sldMkLst>
        <pc:picChg chg="add del mod">
          <ac:chgData name="Timon Zeidler" userId="S::t.zeidler@amtshof-eicklingen.de::21a18001-7f6b-4402-9490-1db9151d6b5b" providerId="AD" clId="Web-{D54AE138-22B4-54D2-51F1-3BF0404A3417}" dt="2024-08-13T08:02:50.189" v="97"/>
          <ac:picMkLst>
            <pc:docMk/>
            <pc:sldMk cId="552031693" sldId="274"/>
            <ac:picMk id="3" creationId="{68D7F68C-2499-41FE-D46E-F335ED910D80}"/>
          </ac:picMkLst>
        </pc:picChg>
      </pc:sldChg>
      <pc:sldChg chg="modSp add replId">
        <pc:chgData name="Timon Zeidler" userId="S::t.zeidler@amtshof-eicklingen.de::21a18001-7f6b-4402-9490-1db9151d6b5b" providerId="AD" clId="Web-{D54AE138-22B4-54D2-51F1-3BF0404A3417}" dt="2024-08-13T08:03:08.471" v="114" actId="20577"/>
        <pc:sldMkLst>
          <pc:docMk/>
          <pc:sldMk cId="424867978" sldId="275"/>
        </pc:sldMkLst>
        <pc:spChg chg="mod">
          <ac:chgData name="Timon Zeidler" userId="S::t.zeidler@amtshof-eicklingen.de::21a18001-7f6b-4402-9490-1db9151d6b5b" providerId="AD" clId="Web-{D54AE138-22B4-54D2-51F1-3BF0404A3417}" dt="2024-08-13T08:03:08.471" v="114" actId="20577"/>
          <ac:spMkLst>
            <pc:docMk/>
            <pc:sldMk cId="424867978" sldId="275"/>
            <ac:spMk id="2" creationId="{DD646555-E20D-18EB-81C4-45E041C1B4A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3DCDCF-DBFC-41E0-8960-B9DE452C70EC}" type="datetimeFigureOut">
              <a:rPr lang="de-DE" smtClean="0"/>
              <a:t>04.11.2024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14793-3460-4F21-B593-5E4ECC1BA3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9142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04748-12E4-8AB5-B21B-675D93B25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716B700-ADFD-8730-9302-0B4AB581B9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6DA25BC-B4F5-CE78-AAAC-6D3D772613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F414622-445E-B39B-708E-34D2475E0A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A14793-3460-4F21-B593-5E4ECC1BA3E1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8475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A14793-3460-4F21-B593-5E4ECC1BA3E1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0483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35E1D-D02B-FD8D-A1B1-D135D6F5F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52F9A72-3AB9-DD01-AFA0-F1E521A46B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60DFFB8-48C3-2A8F-E251-DDC7A7E636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B7EEE43-8067-768C-FDCE-D6A2A96983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A14793-3460-4F21-B593-5E4ECC1BA3E1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4789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85DE6-2597-2831-8F11-14F14E5B2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ED7FE94-67F6-6A84-2E8B-5D27C56308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B579359-7089-3E74-E737-01237531F5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50B3D95-D363-724B-EFFB-C985C63EC0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A14793-3460-4F21-B593-5E4ECC1BA3E1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9468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A8691-A00C-5D00-F7A3-8EE7C6BB9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A33854B-FF23-E2D8-9578-183730C6EE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43CC43E-2302-DA86-E596-3FF00AB5FB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7F74213-8A37-475B-0CDD-950E45B67F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A14793-3460-4F21-B593-5E4ECC1BA3E1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5100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485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45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72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324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138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92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27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244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26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000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390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20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2E7CC5-C78B-4EBD-9565-3FA00FAA6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A4529A5-F675-429F-8044-01372BB13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rgbClr val="75CD36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C6B275-2465-B468-46F1-838F9D0FA4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22061" y="762538"/>
            <a:ext cx="5649349" cy="3199862"/>
          </a:xfrm>
        </p:spPr>
        <p:txBody>
          <a:bodyPr anchor="b">
            <a:normAutofit/>
          </a:bodyPr>
          <a:lstStyle/>
          <a:p>
            <a:r>
              <a:rPr lang="de-DE" sz="8000" dirty="0">
                <a:solidFill>
                  <a:srgbClr val="FBF9F6"/>
                </a:solidFill>
                <a:latin typeface="Tenorite" panose="020F0502020204030204" pitchFamily="2" charset="0"/>
              </a:rPr>
              <a:t>Lehre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20A4A6F-AEA2-30F2-A36F-2F12BE21C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22061" y="4312561"/>
            <a:ext cx="5649349" cy="1687815"/>
          </a:xfrm>
        </p:spPr>
        <p:txBody>
          <a:bodyPr anchor="t">
            <a:normAutofit/>
          </a:bodyPr>
          <a:lstStyle/>
          <a:p>
            <a:r>
              <a:rPr lang="de-DE" sz="3600" dirty="0">
                <a:solidFill>
                  <a:srgbClr val="FBF9F6"/>
                </a:solidFill>
                <a:latin typeface="Tenorite" panose="00000500000000000000" pitchFamily="2" charset="0"/>
              </a:rPr>
              <a:t>04.11.2024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63DAB858-5A0C-4AFF-AAC6-705EDF8DB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7682" y="4043302"/>
            <a:ext cx="5303520" cy="27432"/>
          </a:xfrm>
          <a:custGeom>
            <a:avLst/>
            <a:gdLst>
              <a:gd name="connsiteX0" fmla="*/ 0 w 5303520"/>
              <a:gd name="connsiteY0" fmla="*/ 0 h 27432"/>
              <a:gd name="connsiteX1" fmla="*/ 556870 w 5303520"/>
              <a:gd name="connsiteY1" fmla="*/ 0 h 27432"/>
              <a:gd name="connsiteX2" fmla="*/ 1272845 w 5303520"/>
              <a:gd name="connsiteY2" fmla="*/ 0 h 27432"/>
              <a:gd name="connsiteX3" fmla="*/ 1882750 w 5303520"/>
              <a:gd name="connsiteY3" fmla="*/ 0 h 27432"/>
              <a:gd name="connsiteX4" fmla="*/ 2439619 w 5303520"/>
              <a:gd name="connsiteY4" fmla="*/ 0 h 27432"/>
              <a:gd name="connsiteX5" fmla="*/ 3155594 w 5303520"/>
              <a:gd name="connsiteY5" fmla="*/ 0 h 27432"/>
              <a:gd name="connsiteX6" fmla="*/ 3818534 w 5303520"/>
              <a:gd name="connsiteY6" fmla="*/ 0 h 27432"/>
              <a:gd name="connsiteX7" fmla="*/ 4481474 w 5303520"/>
              <a:gd name="connsiteY7" fmla="*/ 0 h 27432"/>
              <a:gd name="connsiteX8" fmla="*/ 5303520 w 5303520"/>
              <a:gd name="connsiteY8" fmla="*/ 0 h 27432"/>
              <a:gd name="connsiteX9" fmla="*/ 5303520 w 5303520"/>
              <a:gd name="connsiteY9" fmla="*/ 27432 h 27432"/>
              <a:gd name="connsiteX10" fmla="*/ 4746650 w 5303520"/>
              <a:gd name="connsiteY10" fmla="*/ 27432 h 27432"/>
              <a:gd name="connsiteX11" fmla="*/ 4242816 w 5303520"/>
              <a:gd name="connsiteY11" fmla="*/ 27432 h 27432"/>
              <a:gd name="connsiteX12" fmla="*/ 3526841 w 5303520"/>
              <a:gd name="connsiteY12" fmla="*/ 27432 h 27432"/>
              <a:gd name="connsiteX13" fmla="*/ 2969971 w 5303520"/>
              <a:gd name="connsiteY13" fmla="*/ 27432 h 27432"/>
              <a:gd name="connsiteX14" fmla="*/ 2253996 w 5303520"/>
              <a:gd name="connsiteY14" fmla="*/ 27432 h 27432"/>
              <a:gd name="connsiteX15" fmla="*/ 1484986 w 5303520"/>
              <a:gd name="connsiteY15" fmla="*/ 27432 h 27432"/>
              <a:gd name="connsiteX16" fmla="*/ 875081 w 5303520"/>
              <a:gd name="connsiteY16" fmla="*/ 27432 h 27432"/>
              <a:gd name="connsiteX17" fmla="*/ 0 w 5303520"/>
              <a:gd name="connsiteY17" fmla="*/ 27432 h 27432"/>
              <a:gd name="connsiteX18" fmla="*/ 0 w 5303520"/>
              <a:gd name="connsiteY18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03520" h="27432" fill="none" extrusionOk="0">
                <a:moveTo>
                  <a:pt x="0" y="0"/>
                </a:moveTo>
                <a:cubicBezTo>
                  <a:pt x="191807" y="-19560"/>
                  <a:pt x="373092" y="14032"/>
                  <a:pt x="556870" y="0"/>
                </a:cubicBezTo>
                <a:cubicBezTo>
                  <a:pt x="740648" y="-14032"/>
                  <a:pt x="1109645" y="5886"/>
                  <a:pt x="1272845" y="0"/>
                </a:cubicBezTo>
                <a:cubicBezTo>
                  <a:pt x="1436045" y="-5886"/>
                  <a:pt x="1723352" y="-21940"/>
                  <a:pt x="1882750" y="0"/>
                </a:cubicBezTo>
                <a:cubicBezTo>
                  <a:pt x="2042148" y="21940"/>
                  <a:pt x="2308812" y="-23394"/>
                  <a:pt x="2439619" y="0"/>
                </a:cubicBezTo>
                <a:cubicBezTo>
                  <a:pt x="2570426" y="23394"/>
                  <a:pt x="2936980" y="-3315"/>
                  <a:pt x="3155594" y="0"/>
                </a:cubicBezTo>
                <a:cubicBezTo>
                  <a:pt x="3374208" y="3315"/>
                  <a:pt x="3528026" y="24519"/>
                  <a:pt x="3818534" y="0"/>
                </a:cubicBezTo>
                <a:cubicBezTo>
                  <a:pt x="4109042" y="-24519"/>
                  <a:pt x="4161759" y="-18720"/>
                  <a:pt x="4481474" y="0"/>
                </a:cubicBezTo>
                <a:cubicBezTo>
                  <a:pt x="4801189" y="18720"/>
                  <a:pt x="5011126" y="27308"/>
                  <a:pt x="5303520" y="0"/>
                </a:cubicBezTo>
                <a:cubicBezTo>
                  <a:pt x="5303593" y="13343"/>
                  <a:pt x="5303797" y="14402"/>
                  <a:pt x="5303520" y="27432"/>
                </a:cubicBezTo>
                <a:cubicBezTo>
                  <a:pt x="5132450" y="9645"/>
                  <a:pt x="4953391" y="27858"/>
                  <a:pt x="4746650" y="27432"/>
                </a:cubicBezTo>
                <a:cubicBezTo>
                  <a:pt x="4539909" y="27007"/>
                  <a:pt x="4361261" y="16312"/>
                  <a:pt x="4242816" y="27432"/>
                </a:cubicBezTo>
                <a:cubicBezTo>
                  <a:pt x="4124371" y="38552"/>
                  <a:pt x="3754907" y="30170"/>
                  <a:pt x="3526841" y="27432"/>
                </a:cubicBezTo>
                <a:cubicBezTo>
                  <a:pt x="3298775" y="24694"/>
                  <a:pt x="3164473" y="13057"/>
                  <a:pt x="2969971" y="27432"/>
                </a:cubicBezTo>
                <a:cubicBezTo>
                  <a:pt x="2775469" y="41808"/>
                  <a:pt x="2608536" y="11194"/>
                  <a:pt x="2253996" y="27432"/>
                </a:cubicBezTo>
                <a:cubicBezTo>
                  <a:pt x="1899456" y="43670"/>
                  <a:pt x="1752044" y="37933"/>
                  <a:pt x="1484986" y="27432"/>
                </a:cubicBezTo>
                <a:cubicBezTo>
                  <a:pt x="1217928" y="16932"/>
                  <a:pt x="1060609" y="4360"/>
                  <a:pt x="875081" y="27432"/>
                </a:cubicBezTo>
                <a:cubicBezTo>
                  <a:pt x="689553" y="50504"/>
                  <a:pt x="188846" y="34372"/>
                  <a:pt x="0" y="27432"/>
                </a:cubicBezTo>
                <a:cubicBezTo>
                  <a:pt x="-1027" y="16774"/>
                  <a:pt x="589" y="8401"/>
                  <a:pt x="0" y="0"/>
                </a:cubicBezTo>
                <a:close/>
              </a:path>
              <a:path w="5303520" h="27432" stroke="0" extrusionOk="0">
                <a:moveTo>
                  <a:pt x="0" y="0"/>
                </a:moveTo>
                <a:cubicBezTo>
                  <a:pt x="181149" y="2038"/>
                  <a:pt x="442175" y="-27591"/>
                  <a:pt x="609905" y="0"/>
                </a:cubicBezTo>
                <a:cubicBezTo>
                  <a:pt x="777636" y="27591"/>
                  <a:pt x="947554" y="-24271"/>
                  <a:pt x="1113739" y="0"/>
                </a:cubicBezTo>
                <a:cubicBezTo>
                  <a:pt x="1279924" y="24271"/>
                  <a:pt x="1721318" y="-30891"/>
                  <a:pt x="1882750" y="0"/>
                </a:cubicBezTo>
                <a:cubicBezTo>
                  <a:pt x="2044182" y="30891"/>
                  <a:pt x="2270822" y="-14002"/>
                  <a:pt x="2492654" y="0"/>
                </a:cubicBezTo>
                <a:cubicBezTo>
                  <a:pt x="2714486" y="14002"/>
                  <a:pt x="2822632" y="27292"/>
                  <a:pt x="3102559" y="0"/>
                </a:cubicBezTo>
                <a:cubicBezTo>
                  <a:pt x="3382487" y="-27292"/>
                  <a:pt x="3489743" y="-31235"/>
                  <a:pt x="3871570" y="0"/>
                </a:cubicBezTo>
                <a:cubicBezTo>
                  <a:pt x="4253397" y="31235"/>
                  <a:pt x="4301475" y="22800"/>
                  <a:pt x="4428439" y="0"/>
                </a:cubicBezTo>
                <a:cubicBezTo>
                  <a:pt x="4555403" y="-22800"/>
                  <a:pt x="5018410" y="43534"/>
                  <a:pt x="5303520" y="0"/>
                </a:cubicBezTo>
                <a:cubicBezTo>
                  <a:pt x="5303295" y="13080"/>
                  <a:pt x="5304172" y="14823"/>
                  <a:pt x="5303520" y="27432"/>
                </a:cubicBezTo>
                <a:cubicBezTo>
                  <a:pt x="5082751" y="27600"/>
                  <a:pt x="4993374" y="33244"/>
                  <a:pt x="4746650" y="27432"/>
                </a:cubicBezTo>
                <a:cubicBezTo>
                  <a:pt x="4499926" y="21621"/>
                  <a:pt x="4368648" y="1957"/>
                  <a:pt x="4083710" y="27432"/>
                </a:cubicBezTo>
                <a:cubicBezTo>
                  <a:pt x="3798772" y="52907"/>
                  <a:pt x="3729434" y="14645"/>
                  <a:pt x="3473806" y="27432"/>
                </a:cubicBezTo>
                <a:cubicBezTo>
                  <a:pt x="3218178" y="40219"/>
                  <a:pt x="3056855" y="39147"/>
                  <a:pt x="2704795" y="27432"/>
                </a:cubicBezTo>
                <a:cubicBezTo>
                  <a:pt x="2352735" y="15717"/>
                  <a:pt x="2319447" y="38401"/>
                  <a:pt x="1935785" y="27432"/>
                </a:cubicBezTo>
                <a:cubicBezTo>
                  <a:pt x="1552123" y="16464"/>
                  <a:pt x="1532619" y="8678"/>
                  <a:pt x="1378915" y="27432"/>
                </a:cubicBezTo>
                <a:cubicBezTo>
                  <a:pt x="1225211" y="46187"/>
                  <a:pt x="1038692" y="43452"/>
                  <a:pt x="715975" y="27432"/>
                </a:cubicBezTo>
                <a:cubicBezTo>
                  <a:pt x="393258" y="11412"/>
                  <a:pt x="303768" y="36088"/>
                  <a:pt x="0" y="27432"/>
                </a:cubicBezTo>
                <a:cubicBezTo>
                  <a:pt x="151" y="17585"/>
                  <a:pt x="-198" y="13251"/>
                  <a:pt x="0" y="0"/>
                </a:cubicBezTo>
                <a:close/>
              </a:path>
            </a:pathLst>
          </a:custGeom>
          <a:solidFill>
            <a:srgbClr val="FBF9F6"/>
          </a:solidFill>
          <a:ln w="41275" cap="rnd">
            <a:solidFill>
              <a:srgbClr val="FBF9F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Ein Bild, das Text, Schrift, Symbol, Logo enthält.&#10;&#10;Automatisch generierte Beschreibung">
            <a:extLst>
              <a:ext uri="{FF2B5EF4-FFF2-40B4-BE49-F238E27FC236}">
                <a16:creationId xmlns:a16="http://schemas.microsoft.com/office/drawing/2014/main" id="{1C6A2D84-C8D9-FBDD-B801-BAFBFC228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19" y="2530830"/>
            <a:ext cx="4057192" cy="243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809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2F0F3-7DF1-D6DD-EA09-323B3488A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2A0AD30C-1040-27A7-8210-48F63CF773F1}"/>
              </a:ext>
            </a:extLst>
          </p:cNvPr>
          <p:cNvSpPr txBox="1"/>
          <p:nvPr/>
        </p:nvSpPr>
        <p:spPr>
          <a:xfrm>
            <a:off x="4587315" y="68165"/>
            <a:ext cx="30173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b="1" dirty="0">
                <a:latin typeface="Tenorite" panose="00000500000000000000" pitchFamily="2" charset="0"/>
              </a:rPr>
              <a:t>Kulturwerkstatt</a:t>
            </a:r>
          </a:p>
        </p:txBody>
      </p:sp>
      <p:pic>
        <p:nvPicPr>
          <p:cNvPr id="6" name="Grafik 5" descr="Ein Pinselstrich">
            <a:extLst>
              <a:ext uri="{FF2B5EF4-FFF2-40B4-BE49-F238E27FC236}">
                <a16:creationId xmlns:a16="http://schemas.microsoft.com/office/drawing/2014/main" id="{83D4043E-417F-4BBD-0C1E-5C848CD89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1029" y="-163489"/>
            <a:ext cx="5389939" cy="1632857"/>
          </a:xfrm>
          <a:prstGeom prst="rect">
            <a:avLst/>
          </a:prstGeom>
        </p:spPr>
      </p:pic>
      <p:pic>
        <p:nvPicPr>
          <p:cNvPr id="9" name="Grafik 8" descr="Ein Bild, das Kleidung, Person, Im Haus, Präsentation enthält.&#10;&#10;Automatisch generierte Beschreibung">
            <a:extLst>
              <a:ext uri="{FF2B5EF4-FFF2-40B4-BE49-F238E27FC236}">
                <a16:creationId xmlns:a16="http://schemas.microsoft.com/office/drawing/2014/main" id="{8A8C96E9-B82F-812D-13F7-6597D0E420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8" r="7799"/>
          <a:stretch/>
        </p:blipFill>
        <p:spPr>
          <a:xfrm>
            <a:off x="5570853" y="968634"/>
            <a:ext cx="6223041" cy="5200650"/>
          </a:xfrm>
          <a:prstGeom prst="rect">
            <a:avLst/>
          </a:prstGeom>
        </p:spPr>
      </p:pic>
      <p:pic>
        <p:nvPicPr>
          <p:cNvPr id="4" name="Grafik 3" descr="Ein Bild, das Kleidung, Person, Im Haus, Menschliches Gesicht enthält.&#10;&#10;Automatisch generierte Beschreibung">
            <a:extLst>
              <a:ext uri="{FF2B5EF4-FFF2-40B4-BE49-F238E27FC236}">
                <a16:creationId xmlns:a16="http://schemas.microsoft.com/office/drawing/2014/main" id="{3429FFE8-D7D4-43DD-6765-C0BF363EAF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1" r="16175"/>
          <a:stretch/>
        </p:blipFill>
        <p:spPr>
          <a:xfrm>
            <a:off x="547759" y="968634"/>
            <a:ext cx="4357396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38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leidung, Mann, Person, Im Haus enthält.&#10;&#10;Automatisch generierte Beschreibung">
            <a:extLst>
              <a:ext uri="{FF2B5EF4-FFF2-40B4-BE49-F238E27FC236}">
                <a16:creationId xmlns:a16="http://schemas.microsoft.com/office/drawing/2014/main" id="{4A2738E6-69B6-ABC1-D269-BE82717B2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7"/>
          <a:stretch/>
        </p:blipFill>
        <p:spPr>
          <a:xfrm>
            <a:off x="6446981" y="1265611"/>
            <a:ext cx="5488043" cy="5200650"/>
          </a:xfrm>
          <a:prstGeom prst="rect">
            <a:avLst/>
          </a:prstGeom>
        </p:spPr>
      </p:pic>
      <p:pic>
        <p:nvPicPr>
          <p:cNvPr id="5" name="Grafik 4" descr="Ein Bild, das Kleidung, Person, Im Haus, Wand enthält.&#10;&#10;Automatisch generierte Beschreibung">
            <a:extLst>
              <a:ext uri="{FF2B5EF4-FFF2-40B4-BE49-F238E27FC236}">
                <a16:creationId xmlns:a16="http://schemas.microsoft.com/office/drawing/2014/main" id="{32518D31-4541-00E3-3DD1-8E9D88F7E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40" y="1297662"/>
            <a:ext cx="5887258" cy="516859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AD82A0B-EB44-8645-FC63-D31EC85E0D54}"/>
              </a:ext>
            </a:extLst>
          </p:cNvPr>
          <p:cNvSpPr txBox="1"/>
          <p:nvPr/>
        </p:nvSpPr>
        <p:spPr>
          <a:xfrm>
            <a:off x="4587315" y="68165"/>
            <a:ext cx="30173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b="1" dirty="0">
                <a:latin typeface="Tenorite" panose="00000500000000000000" pitchFamily="2" charset="0"/>
              </a:rPr>
              <a:t>Kulturwerkstatt</a:t>
            </a:r>
          </a:p>
        </p:txBody>
      </p:sp>
      <p:pic>
        <p:nvPicPr>
          <p:cNvPr id="7" name="Grafik 6" descr="Ein Pinselstrich">
            <a:extLst>
              <a:ext uri="{FF2B5EF4-FFF2-40B4-BE49-F238E27FC236}">
                <a16:creationId xmlns:a16="http://schemas.microsoft.com/office/drawing/2014/main" id="{CB51E135-A9D3-7D89-CDC6-141E83A6B7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1029" y="-163489"/>
            <a:ext cx="5389939" cy="16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119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A3AAB-995F-2E75-F226-24C62E675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5EED30B4-51B0-28C7-E49D-606659F62DFD}"/>
              </a:ext>
            </a:extLst>
          </p:cNvPr>
          <p:cNvSpPr txBox="1"/>
          <p:nvPr/>
        </p:nvSpPr>
        <p:spPr>
          <a:xfrm>
            <a:off x="4587315" y="68165"/>
            <a:ext cx="30173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b="1" dirty="0">
                <a:latin typeface="Tenorite" panose="00000500000000000000" pitchFamily="2" charset="0"/>
              </a:rPr>
              <a:t>Kulturwerkstatt</a:t>
            </a:r>
          </a:p>
        </p:txBody>
      </p:sp>
      <p:pic>
        <p:nvPicPr>
          <p:cNvPr id="6" name="Grafik 5" descr="Ein Pinselstrich">
            <a:extLst>
              <a:ext uri="{FF2B5EF4-FFF2-40B4-BE49-F238E27FC236}">
                <a16:creationId xmlns:a16="http://schemas.microsoft.com/office/drawing/2014/main" id="{5A7DB3F1-F942-73A4-362A-2BA5C9CC9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1029" y="-163489"/>
            <a:ext cx="5389939" cy="1632857"/>
          </a:xfrm>
          <a:prstGeom prst="rect">
            <a:avLst/>
          </a:prstGeom>
        </p:spPr>
      </p:pic>
      <p:pic>
        <p:nvPicPr>
          <p:cNvPr id="3" name="Grafik 2" descr="Ein Bild, das Kleidung, Text, Im Haus, Handschrift enthält.&#10;&#10;Automatisch generierte Beschreibung">
            <a:extLst>
              <a:ext uri="{FF2B5EF4-FFF2-40B4-BE49-F238E27FC236}">
                <a16:creationId xmlns:a16="http://schemas.microsoft.com/office/drawing/2014/main" id="{916FDB1D-9887-B409-02B2-1ABAEDFD8C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84" y="884594"/>
            <a:ext cx="8276232" cy="551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25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9DA227-7C12-FD95-9225-97BDC0244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Im Haus, Essen, Wand, Geschirr enthält.&#10;&#10;Automatisch generierte Beschreibung">
            <a:extLst>
              <a:ext uri="{FF2B5EF4-FFF2-40B4-BE49-F238E27FC236}">
                <a16:creationId xmlns:a16="http://schemas.microsoft.com/office/drawing/2014/main" id="{C4C1A347-B61C-79F7-2BC2-EAC5F59CE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38"/>
          <a:stretch/>
        </p:blipFill>
        <p:spPr>
          <a:xfrm>
            <a:off x="6887044" y="-1"/>
            <a:ext cx="4661488" cy="3104208"/>
          </a:xfrm>
          <a:prstGeom prst="rect">
            <a:avLst/>
          </a:prstGeom>
        </p:spPr>
      </p:pic>
      <p:pic>
        <p:nvPicPr>
          <p:cNvPr id="3" name="Grafik 2" descr="Ein Bild, das Kleidung, Person, Wand, Menschliches Gesicht enthält.&#10;&#10;Automatisch generierte Beschreibung">
            <a:extLst>
              <a:ext uri="{FF2B5EF4-FFF2-40B4-BE49-F238E27FC236}">
                <a16:creationId xmlns:a16="http://schemas.microsoft.com/office/drawing/2014/main" id="{3CDEF760-C50E-9DC6-CEBC-00FD16754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2180"/>
          <a:stretch/>
        </p:blipFill>
        <p:spPr>
          <a:xfrm>
            <a:off x="5419264" y="3265081"/>
            <a:ext cx="6129269" cy="3592925"/>
          </a:xfrm>
          <a:prstGeom prst="rect">
            <a:avLst/>
          </a:prstGeom>
        </p:spPr>
      </p:pic>
      <p:pic>
        <p:nvPicPr>
          <p:cNvPr id="13" name="Grafik 12" descr="Ein Bild, das Kleidung, Im Haus, Person, Mann enthält.&#10;&#10;Automatisch generierte Beschreibung">
            <a:extLst>
              <a:ext uri="{FF2B5EF4-FFF2-40B4-BE49-F238E27FC236}">
                <a16:creationId xmlns:a16="http://schemas.microsoft.com/office/drawing/2014/main" id="{E4095FDA-6411-CEB6-26CD-8FBEA5585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454"/>
          <a:stretch/>
        </p:blipFill>
        <p:spPr>
          <a:xfrm>
            <a:off x="643467" y="-6"/>
            <a:ext cx="6082711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9" name="Grafik 8" descr="Ein Bild, das Person, Kleidung, Menschliches Gesicht, Wand enthält.&#10;&#10;Automatisch generierte Beschreibung">
            <a:extLst>
              <a:ext uri="{FF2B5EF4-FFF2-40B4-BE49-F238E27FC236}">
                <a16:creationId xmlns:a16="http://schemas.microsoft.com/office/drawing/2014/main" id="{B7A3FCFF-92E9-9AAE-7247-5DE7914D13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72" r="1" b="1826"/>
          <a:stretch/>
        </p:blipFill>
        <p:spPr>
          <a:xfrm>
            <a:off x="643468" y="4080064"/>
            <a:ext cx="4614333" cy="215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335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C7983-BF5C-FB1D-90F0-F9CFAC0C2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1015E9CC-986D-ECA8-756A-C50E32341C91}"/>
              </a:ext>
            </a:extLst>
          </p:cNvPr>
          <p:cNvSpPr txBox="1"/>
          <p:nvPr/>
        </p:nvSpPr>
        <p:spPr>
          <a:xfrm>
            <a:off x="4587315" y="68165"/>
            <a:ext cx="30173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b="1" dirty="0">
                <a:latin typeface="Tenorite" panose="00000500000000000000" pitchFamily="2" charset="0"/>
              </a:rPr>
              <a:t>Kulturwerkstatt</a:t>
            </a:r>
          </a:p>
        </p:txBody>
      </p:sp>
      <p:pic>
        <p:nvPicPr>
          <p:cNvPr id="7" name="Grafik 6" descr="Ein Pinselstrich">
            <a:extLst>
              <a:ext uri="{FF2B5EF4-FFF2-40B4-BE49-F238E27FC236}">
                <a16:creationId xmlns:a16="http://schemas.microsoft.com/office/drawing/2014/main" id="{290C2809-F0FB-25CB-B98E-3E0B57686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1029" y="-163489"/>
            <a:ext cx="5389939" cy="163285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88AFA2AE-D039-4F0E-D293-4FE190B1C5B4}"/>
              </a:ext>
            </a:extLst>
          </p:cNvPr>
          <p:cNvSpPr txBox="1"/>
          <p:nvPr/>
        </p:nvSpPr>
        <p:spPr>
          <a:xfrm>
            <a:off x="495606" y="1046151"/>
            <a:ext cx="10373499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de-DE" sz="2000" dirty="0">
                <a:latin typeface="Tenorite" panose="00000500000000000000" pitchFamily="2" charset="0"/>
              </a:rPr>
              <a:t>Gerda Brodmann-</a:t>
            </a:r>
            <a:r>
              <a:rPr lang="de-DE" sz="2000" dirty="0" err="1">
                <a:latin typeface="Tenorite" panose="00000500000000000000" pitchFamily="2" charset="0"/>
              </a:rPr>
              <a:t>Raudonikis</a:t>
            </a:r>
            <a:r>
              <a:rPr lang="de-DE" sz="2000" dirty="0">
                <a:latin typeface="Tenorite" panose="00000500000000000000" pitchFamily="2" charset="0"/>
              </a:rPr>
              <a:t>, Tanzpädagogin				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de-DE" sz="2000" dirty="0">
                <a:latin typeface="Tenorite" panose="00000500000000000000" pitchFamily="2" charset="0"/>
              </a:rPr>
              <a:t>Folkert Dücker &amp; Leah Lichtwitz, Schauspieler &amp; Kostümbildnerin	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de-DE" sz="2000" dirty="0">
                <a:latin typeface="Tenorite" panose="00000500000000000000" pitchFamily="2" charset="0"/>
              </a:rPr>
              <a:t>Yvonne Salzmann, Fotokünstlerin					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de-DE" sz="2000" dirty="0">
                <a:latin typeface="Tenorite" panose="00000500000000000000" pitchFamily="2" charset="0"/>
              </a:rPr>
              <a:t>Kathrin Lange, Schriftstellerin						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de-DE" sz="2000" dirty="0">
                <a:latin typeface="Tenorite" panose="00000500000000000000" pitchFamily="2" charset="0"/>
              </a:rPr>
              <a:t>Vivien Wittchen, Künstlerin						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de-DE" sz="2000" b="1" dirty="0">
                <a:latin typeface="Tenorite" panose="00000500000000000000" pitchFamily="2" charset="0"/>
              </a:rPr>
              <a:t>Thorsten Stelzner, Lyriker</a:t>
            </a:r>
            <a:r>
              <a:rPr lang="de-DE" sz="2000" dirty="0">
                <a:latin typeface="Tenorite" panose="00000500000000000000" pitchFamily="2" charset="0"/>
              </a:rPr>
              <a:t>						</a:t>
            </a:r>
            <a:endParaRPr lang="de-DE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de-DE" dirty="0">
              <a:latin typeface="Calibri" panose="020F0502020204030204" pitchFamily="34" charset="0"/>
            </a:endParaRPr>
          </a:p>
          <a:p>
            <a:pPr algn="l"/>
            <a:endParaRPr lang="de-DE" sz="1800" b="0" i="0" u="none" strike="noStrike" baseline="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r>
              <a:rPr lang="de-DE" sz="1800" b="0" i="0" u="none" strike="noStrike" baseline="0" dirty="0">
                <a:solidFill>
                  <a:srgbClr val="000000"/>
                </a:solidFill>
                <a:latin typeface="Tenorite" panose="00000500000000000000" pitchFamily="2" charset="0"/>
              </a:rPr>
              <a:t> </a:t>
            </a:r>
            <a:endParaRPr lang="de-DE" sz="2000" dirty="0">
              <a:latin typeface="Tenorite" panose="00000500000000000000" pitchFamily="2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6F9C07D-FF14-9B20-584C-0EF2668A92D7}"/>
              </a:ext>
            </a:extLst>
          </p:cNvPr>
          <p:cNvSpPr txBox="1"/>
          <p:nvPr/>
        </p:nvSpPr>
        <p:spPr>
          <a:xfrm>
            <a:off x="8790968" y="1046151"/>
            <a:ext cx="1776479" cy="2810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dirty="0" err="1">
                <a:latin typeface="Tenorite" panose="00000500000000000000" pitchFamily="2" charset="0"/>
              </a:rPr>
              <a:t>Schandelah</a:t>
            </a:r>
            <a:endParaRPr lang="de-DE" sz="2000" dirty="0">
              <a:latin typeface="Tenorite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de-DE" sz="2000" dirty="0" err="1">
                <a:latin typeface="Tenorite" panose="00000500000000000000" pitchFamily="2" charset="0"/>
              </a:rPr>
              <a:t>Dahlum</a:t>
            </a:r>
            <a:endParaRPr lang="de-DE" sz="2000" dirty="0">
              <a:latin typeface="Tenorite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de-DE" sz="2000" dirty="0">
                <a:latin typeface="Tenorite" panose="00000500000000000000" pitchFamily="2" charset="0"/>
              </a:rPr>
              <a:t>Elbe</a:t>
            </a:r>
          </a:p>
          <a:p>
            <a:pPr>
              <a:lnSpc>
                <a:spcPct val="150000"/>
              </a:lnSpc>
            </a:pPr>
            <a:r>
              <a:rPr lang="de-DE" sz="2000" dirty="0">
                <a:latin typeface="Tenorite" panose="00000500000000000000" pitchFamily="2" charset="0"/>
              </a:rPr>
              <a:t>Remlingen</a:t>
            </a:r>
          </a:p>
          <a:p>
            <a:pPr>
              <a:lnSpc>
                <a:spcPct val="150000"/>
              </a:lnSpc>
            </a:pPr>
            <a:r>
              <a:rPr lang="de-DE" sz="2000" dirty="0" err="1">
                <a:latin typeface="Tenorite" panose="00000500000000000000" pitchFamily="2" charset="0"/>
              </a:rPr>
              <a:t>Dettum</a:t>
            </a:r>
            <a:endParaRPr lang="de-DE" sz="2000" dirty="0">
              <a:latin typeface="Tenorite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de-DE" sz="2000" b="1" dirty="0">
                <a:latin typeface="Tenorite" panose="00000500000000000000" pitchFamily="2" charset="0"/>
              </a:rPr>
              <a:t>Lehre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1EEF128-5A2A-F24D-C7A5-BAB9E0BE8AC7}"/>
              </a:ext>
            </a:extLst>
          </p:cNvPr>
          <p:cNvSpPr txBox="1"/>
          <p:nvPr/>
        </p:nvSpPr>
        <p:spPr>
          <a:xfrm>
            <a:off x="495606" y="4202544"/>
            <a:ext cx="685653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rgbClr val="000000"/>
                </a:solidFill>
                <a:latin typeface="Tenorite" panose="00000500000000000000" pitchFamily="2" charset="0"/>
              </a:rPr>
              <a:t>Thorsten Stelzner </a:t>
            </a:r>
            <a:r>
              <a:rPr lang="de-DE" sz="2400" dirty="0">
                <a:solidFill>
                  <a:srgbClr val="000000"/>
                </a:solidFill>
                <a:latin typeface="Tenorite" panose="00000500000000000000" pitchFamily="2" charset="0"/>
              </a:rPr>
              <a:t>(* 19. März 1963 in Wolfenbüttel) </a:t>
            </a:r>
            <a:br>
              <a:rPr lang="de-DE" sz="2400" dirty="0">
                <a:solidFill>
                  <a:srgbClr val="000000"/>
                </a:solidFill>
                <a:latin typeface="Tenorite" panose="00000500000000000000" pitchFamily="2" charset="0"/>
              </a:rPr>
            </a:br>
            <a:r>
              <a:rPr lang="de-DE" sz="2400" dirty="0">
                <a:solidFill>
                  <a:srgbClr val="000000"/>
                </a:solidFill>
                <a:latin typeface="Tenorite" panose="00000500000000000000" pitchFamily="2" charset="0"/>
              </a:rPr>
              <a:t>ist ein deutscher Lyriker, Sänger, Satiriker, Verleger und Betreiber der Galerie und Kleinkunstbühne „Die Vita-Mine“ in Braunschweig und der „Vita-Villa“ in Wolfenbüttel. </a:t>
            </a:r>
            <a:endParaRPr lang="de-DE" sz="2800" dirty="0">
              <a:latin typeface="Tenorite" panose="00000500000000000000" pitchFamily="2" charset="0"/>
            </a:endParaRPr>
          </a:p>
        </p:txBody>
      </p:sp>
      <p:pic>
        <p:nvPicPr>
          <p:cNvPr id="5" name="Grafik 4" descr="Ein Bild, das Person, Kleidung, Menschliches Gesicht, Text enthält.&#10;&#10;Automatisch generierte Beschreibung">
            <a:extLst>
              <a:ext uri="{FF2B5EF4-FFF2-40B4-BE49-F238E27FC236}">
                <a16:creationId xmlns:a16="http://schemas.microsoft.com/office/drawing/2014/main" id="{1879980F-A3BD-1EF7-0A52-5EEB86D1F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869" y="4202544"/>
            <a:ext cx="4719705" cy="2655455"/>
          </a:xfrm>
          <a:prstGeom prst="rect">
            <a:avLst/>
          </a:prstGeom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A5516AB8-5420-2A0B-63A7-282D58BA70EE}"/>
              </a:ext>
            </a:extLst>
          </p:cNvPr>
          <p:cNvCxnSpPr>
            <a:cxnSpLocks/>
          </p:cNvCxnSpPr>
          <p:nvPr/>
        </p:nvCxnSpPr>
        <p:spPr>
          <a:xfrm>
            <a:off x="-110836" y="3999346"/>
            <a:ext cx="124321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820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FBDB9-D389-6844-3976-4C6364659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6D245DDD-A413-DFFA-4C42-E5DF30CC731F}"/>
              </a:ext>
            </a:extLst>
          </p:cNvPr>
          <p:cNvSpPr txBox="1"/>
          <p:nvPr/>
        </p:nvSpPr>
        <p:spPr>
          <a:xfrm>
            <a:off x="521971" y="3128918"/>
            <a:ext cx="1167002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300" b="1" dirty="0">
                <a:latin typeface="Tenorite" panose="00000500000000000000" pitchFamily="2" charset="0"/>
              </a:rPr>
              <a:t>Erstes Treffen</a:t>
            </a:r>
          </a:p>
        </p:txBody>
      </p:sp>
      <p:pic>
        <p:nvPicPr>
          <p:cNvPr id="7" name="Grafik 6" descr="Ein Pinselstrich">
            <a:extLst>
              <a:ext uri="{FF2B5EF4-FFF2-40B4-BE49-F238E27FC236}">
                <a16:creationId xmlns:a16="http://schemas.microsoft.com/office/drawing/2014/main" id="{BC9A158E-51B9-BC91-86BE-EDFA479734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7199" y="1858554"/>
            <a:ext cx="937623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9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FFDA3-E462-290B-11E1-DAF24A316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C4CAFE44-5E6C-1B65-1505-3E1270B0A504}"/>
              </a:ext>
            </a:extLst>
          </p:cNvPr>
          <p:cNvSpPr txBox="1"/>
          <p:nvPr/>
        </p:nvSpPr>
        <p:spPr>
          <a:xfrm>
            <a:off x="4587315" y="68165"/>
            <a:ext cx="30173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200" b="1" dirty="0">
                <a:latin typeface="Tenorite" panose="00000500000000000000" pitchFamily="2" charset="0"/>
              </a:rPr>
              <a:t>Erstes Treffen</a:t>
            </a:r>
          </a:p>
        </p:txBody>
      </p:sp>
      <p:pic>
        <p:nvPicPr>
          <p:cNvPr id="7" name="Grafik 6" descr="Ein Pinselstrich">
            <a:extLst>
              <a:ext uri="{FF2B5EF4-FFF2-40B4-BE49-F238E27FC236}">
                <a16:creationId xmlns:a16="http://schemas.microsoft.com/office/drawing/2014/main" id="{50F82AB1-5229-C96B-69E9-9E05E352D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1029" y="-163489"/>
            <a:ext cx="5389939" cy="163285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92B3B3C-7835-54B2-3A25-6E3444F46185}"/>
              </a:ext>
            </a:extLst>
          </p:cNvPr>
          <p:cNvSpPr txBox="1"/>
          <p:nvPr/>
        </p:nvSpPr>
        <p:spPr>
          <a:xfrm>
            <a:off x="9642322" y="68165"/>
            <a:ext cx="456363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latin typeface="Tenorite" panose="00000500000000000000" pitchFamily="2" charset="0"/>
              </a:rPr>
              <a:t>Teilnehmende:</a:t>
            </a:r>
          </a:p>
          <a:p>
            <a:r>
              <a:rPr lang="de-DE" dirty="0">
                <a:latin typeface="Tenorite" panose="00000500000000000000" pitchFamily="2" charset="0"/>
              </a:rPr>
              <a:t>Dörfler Lehre</a:t>
            </a:r>
          </a:p>
          <a:p>
            <a:r>
              <a:rPr lang="de-DE" dirty="0">
                <a:latin typeface="Tenorite" panose="00000500000000000000" pitchFamily="2" charset="0"/>
              </a:rPr>
              <a:t>Künstler</a:t>
            </a:r>
          </a:p>
          <a:p>
            <a:r>
              <a:rPr lang="de-DE" dirty="0">
                <a:latin typeface="Tenorite" panose="00000500000000000000" pitchFamily="2" charset="0"/>
              </a:rPr>
              <a:t>Prozessbegleiter</a:t>
            </a:r>
          </a:p>
          <a:p>
            <a:r>
              <a:rPr lang="de-DE" dirty="0">
                <a:latin typeface="Tenorite" panose="00000500000000000000" pitchFamily="2" charset="0"/>
              </a:rPr>
              <a:t>Servicestelle Kultur WF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590FF44-C53D-50CD-2241-C32C03859DD9}"/>
              </a:ext>
            </a:extLst>
          </p:cNvPr>
          <p:cNvSpPr txBox="1"/>
          <p:nvPr/>
        </p:nvSpPr>
        <p:spPr>
          <a:xfrm>
            <a:off x="267856" y="1469368"/>
            <a:ext cx="10446326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dirty="0">
                <a:latin typeface="Tenorite" panose="00000500000000000000" pitchFamily="2" charset="0"/>
              </a:rPr>
              <a:t>Ziel:</a:t>
            </a:r>
          </a:p>
          <a:p>
            <a:r>
              <a:rPr lang="de-DE" sz="2400" dirty="0">
                <a:latin typeface="Tenorite" panose="00000500000000000000" pitchFamily="2" charset="0"/>
              </a:rPr>
              <a:t>Eure </a:t>
            </a:r>
            <a:r>
              <a:rPr lang="de-DE" sz="2400" u="sng" dirty="0">
                <a:latin typeface="Tenorite" panose="00000500000000000000" pitchFamily="2" charset="0"/>
              </a:rPr>
              <a:t>Ideen</a:t>
            </a:r>
            <a:r>
              <a:rPr lang="de-DE" sz="2400" dirty="0">
                <a:latin typeface="Tenorite" panose="00000500000000000000" pitchFamily="2" charset="0"/>
              </a:rPr>
              <a:t> durch kreativen Input von Kunst- und Kulturschaffenden zu </a:t>
            </a:r>
            <a:r>
              <a:rPr lang="de-DE" sz="2400" u="sng" dirty="0">
                <a:latin typeface="Tenorite" panose="00000500000000000000" pitchFamily="2" charset="0"/>
              </a:rPr>
              <a:t>bereichern</a:t>
            </a:r>
            <a:r>
              <a:rPr lang="de-DE" sz="2400" dirty="0">
                <a:latin typeface="Tenorite" panose="00000500000000000000" pitchFamily="2" charset="0"/>
              </a:rPr>
              <a:t>,</a:t>
            </a:r>
          </a:p>
          <a:p>
            <a:endParaRPr lang="de-DE" sz="2400" dirty="0">
              <a:latin typeface="Tenorite" panose="00000500000000000000" pitchFamily="2" charset="0"/>
            </a:endParaRPr>
          </a:p>
          <a:p>
            <a:r>
              <a:rPr lang="de-DE" sz="2400" dirty="0">
                <a:latin typeface="Tenorite" panose="00000500000000000000" pitchFamily="2" charset="0"/>
              </a:rPr>
              <a:t>um für </a:t>
            </a:r>
            <a:r>
              <a:rPr lang="de-DE" sz="2400" u="sng" dirty="0">
                <a:latin typeface="Tenorite" panose="00000500000000000000" pitchFamily="2" charset="0"/>
              </a:rPr>
              <a:t>Irritationen</a:t>
            </a:r>
            <a:r>
              <a:rPr lang="de-DE" sz="2400" dirty="0">
                <a:latin typeface="Tenorite" panose="00000500000000000000" pitchFamily="2" charset="0"/>
              </a:rPr>
              <a:t> und damit für </a:t>
            </a:r>
            <a:r>
              <a:rPr lang="de-DE" sz="2400" u="sng" dirty="0">
                <a:latin typeface="Tenorite" panose="00000500000000000000" pitchFamily="2" charset="0"/>
              </a:rPr>
              <a:t>Abwechslung, Spaß und Kreativität </a:t>
            </a:r>
            <a:r>
              <a:rPr lang="de-DE" sz="2400" dirty="0">
                <a:latin typeface="Tenorite" panose="00000500000000000000" pitchFamily="2" charset="0"/>
              </a:rPr>
              <a:t>zu sorgen und auf </a:t>
            </a:r>
            <a:r>
              <a:rPr lang="de-DE" sz="2400" u="sng" dirty="0">
                <a:latin typeface="Tenorite" panose="00000500000000000000" pitchFamily="2" charset="0"/>
              </a:rPr>
              <a:t>neue Gedanken </a:t>
            </a:r>
            <a:r>
              <a:rPr lang="de-DE" sz="2400" dirty="0">
                <a:latin typeface="Tenorite" panose="00000500000000000000" pitchFamily="2" charset="0"/>
              </a:rPr>
              <a:t>zu kommen. </a:t>
            </a:r>
          </a:p>
          <a:p>
            <a:endParaRPr lang="de-DE" sz="2400" dirty="0">
              <a:latin typeface="Tenorite" panose="00000500000000000000" pitchFamily="2" charset="0"/>
            </a:endParaRPr>
          </a:p>
          <a:p>
            <a:r>
              <a:rPr lang="de-DE" sz="2400" dirty="0">
                <a:latin typeface="Tenorite" panose="00000500000000000000" pitchFamily="2" charset="0"/>
              </a:rPr>
              <a:t>Ziel ist es, selbstwirksam zu werden und gemeinsam sowie </a:t>
            </a:r>
            <a:r>
              <a:rPr lang="de-DE" sz="2400" u="sng" dirty="0">
                <a:latin typeface="Tenorite" panose="00000500000000000000" pitchFamily="2" charset="0"/>
              </a:rPr>
              <a:t>anders als üblich </a:t>
            </a:r>
            <a:r>
              <a:rPr lang="de-DE" sz="2400" dirty="0">
                <a:latin typeface="Tenorite" panose="00000500000000000000" pitchFamily="2" charset="0"/>
              </a:rPr>
              <a:t>an Lösungen heranzugehen.</a:t>
            </a:r>
          </a:p>
          <a:p>
            <a:endParaRPr lang="de-DE" sz="2400" dirty="0">
              <a:latin typeface="Tenorite" panose="00000500000000000000" pitchFamily="2" charset="0"/>
            </a:endParaRPr>
          </a:p>
          <a:p>
            <a:r>
              <a:rPr lang="de-DE" sz="2400" dirty="0">
                <a:latin typeface="Tenorite" panose="00000500000000000000" pitchFamily="2" charset="0"/>
              </a:rPr>
              <a:t>Daraus sollen </a:t>
            </a:r>
            <a:r>
              <a:rPr lang="de-DE" sz="2400" u="sng" dirty="0">
                <a:latin typeface="Tenorite" panose="00000500000000000000" pitchFamily="2" charset="0"/>
              </a:rPr>
              <a:t>Diskussionen und praktische Ideen</a:t>
            </a:r>
            <a:r>
              <a:rPr lang="de-DE" sz="2400" dirty="0">
                <a:latin typeface="Tenorite" panose="00000500000000000000" pitchFamily="2" charset="0"/>
              </a:rPr>
              <a:t> für Beteiligungsprozesse entstehen. </a:t>
            </a:r>
          </a:p>
          <a:p>
            <a:r>
              <a:rPr lang="de-DE" sz="2400" dirty="0">
                <a:latin typeface="Tenorite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de-DE" sz="2400" dirty="0">
                <a:latin typeface="Tenorite" panose="00000500000000000000" pitchFamily="2" charset="0"/>
              </a:rPr>
              <a:t>„Kultur der Beteiligung“. </a:t>
            </a:r>
          </a:p>
        </p:txBody>
      </p:sp>
    </p:spTree>
    <p:extLst>
      <p:ext uri="{BB962C8B-B14F-4D97-AF65-F5344CB8AC3E}">
        <p14:creationId xmlns:p14="http://schemas.microsoft.com/office/powerpoint/2010/main" val="21777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FC415-933B-930D-CD7B-4E91D8A02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61ECCF7F-F9A0-1E9A-E6BF-F7160BD9E26C}"/>
              </a:ext>
            </a:extLst>
          </p:cNvPr>
          <p:cNvSpPr txBox="1"/>
          <p:nvPr/>
        </p:nvSpPr>
        <p:spPr>
          <a:xfrm>
            <a:off x="580299" y="3243218"/>
            <a:ext cx="1167002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300" b="1" dirty="0">
                <a:latin typeface="Tenorite" panose="00000500000000000000" pitchFamily="2" charset="0"/>
              </a:rPr>
              <a:t>Abstimmung Kommunikationsstrategie</a:t>
            </a:r>
          </a:p>
        </p:txBody>
      </p:sp>
      <p:pic>
        <p:nvPicPr>
          <p:cNvPr id="7" name="Grafik 6" descr="Ein Pinselstrich">
            <a:extLst>
              <a:ext uri="{FF2B5EF4-FFF2-40B4-BE49-F238E27FC236}">
                <a16:creationId xmlns:a16="http://schemas.microsoft.com/office/drawing/2014/main" id="{D8D40D1C-9176-2664-491A-9F6D26E4F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7199" y="1858554"/>
            <a:ext cx="937623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955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B9992-C198-600A-4CD9-D4B25EA4C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347C484D-4F25-C11C-F5E5-1F1794BF13BC}"/>
              </a:ext>
            </a:extLst>
          </p:cNvPr>
          <p:cNvSpPr txBox="1"/>
          <p:nvPr/>
        </p:nvSpPr>
        <p:spPr>
          <a:xfrm>
            <a:off x="2679415" y="516922"/>
            <a:ext cx="1167002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300" b="1" dirty="0">
                <a:latin typeface="Tenorite" panose="00000500000000000000" pitchFamily="2" charset="0"/>
              </a:rPr>
              <a:t>Kulturhaltestelle</a:t>
            </a:r>
          </a:p>
        </p:txBody>
      </p:sp>
      <p:pic>
        <p:nvPicPr>
          <p:cNvPr id="7" name="Grafik 6" descr="Ein Pinselstrich">
            <a:extLst>
              <a:ext uri="{FF2B5EF4-FFF2-40B4-BE49-F238E27FC236}">
                <a16:creationId xmlns:a16="http://schemas.microsoft.com/office/drawing/2014/main" id="{72F9EDD4-AFD8-AF33-C7DE-7BF289A5F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26315" y="-1005966"/>
            <a:ext cx="9376230" cy="4572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459FD7C-A110-A9E9-AE1C-02B40047C54A}"/>
              </a:ext>
            </a:extLst>
          </p:cNvPr>
          <p:cNvSpPr txBox="1"/>
          <p:nvPr/>
        </p:nvSpPr>
        <p:spPr>
          <a:xfrm>
            <a:off x="6379899" y="2842153"/>
            <a:ext cx="378010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dirty="0">
                <a:latin typeface="Tenorite" panose="00000500000000000000" pitchFamily="2" charset="0"/>
              </a:rPr>
              <a:t>Bauhof angefragt?</a:t>
            </a:r>
          </a:p>
          <a:p>
            <a:endParaRPr lang="de-DE" sz="2800" dirty="0">
              <a:latin typeface="Tenorite" panose="00000500000000000000" pitchFamily="2" charset="0"/>
            </a:endParaRPr>
          </a:p>
          <a:p>
            <a:r>
              <a:rPr lang="de-DE" sz="2800" dirty="0">
                <a:latin typeface="Tenorite" panose="00000500000000000000" pitchFamily="2" charset="0"/>
              </a:rPr>
              <a:t>Genehmigungen?</a:t>
            </a:r>
          </a:p>
          <a:p>
            <a:endParaRPr lang="de-DE" sz="2800" dirty="0">
              <a:latin typeface="Tenorite" panose="00000500000000000000" pitchFamily="2" charset="0"/>
            </a:endParaRPr>
          </a:p>
          <a:p>
            <a:r>
              <a:rPr lang="de-DE" sz="2800" dirty="0">
                <a:latin typeface="Tenorite" panose="00000500000000000000" pitchFamily="2" charset="0"/>
              </a:rPr>
              <a:t>Kümmerer?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F8E1CF7-70A5-FC0D-0FCE-5CE3C4789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2473" y="0"/>
            <a:ext cx="4871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09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86548-0B71-1D2F-4A20-C67E3B438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3543A522-0FCC-54C1-C859-5C1622ABC3D1}"/>
              </a:ext>
            </a:extLst>
          </p:cNvPr>
          <p:cNvSpPr txBox="1"/>
          <p:nvPr/>
        </p:nvSpPr>
        <p:spPr>
          <a:xfrm>
            <a:off x="3401029" y="68164"/>
            <a:ext cx="54964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200" b="1" dirty="0">
                <a:latin typeface="Tenorite" panose="00000500000000000000" pitchFamily="2" charset="0"/>
              </a:rPr>
              <a:t>Kommunikationsstrategie</a:t>
            </a:r>
          </a:p>
        </p:txBody>
      </p:sp>
      <p:pic>
        <p:nvPicPr>
          <p:cNvPr id="7" name="Grafik 6" descr="Ein Pinselstrich">
            <a:extLst>
              <a:ext uri="{FF2B5EF4-FFF2-40B4-BE49-F238E27FC236}">
                <a16:creationId xmlns:a16="http://schemas.microsoft.com/office/drawing/2014/main" id="{9B9C054D-C8E3-8532-355F-3768DDC5E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1029" y="-163489"/>
            <a:ext cx="5389939" cy="163285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3BD6A86-FF1B-0B43-2E0D-5E67252874BF}"/>
              </a:ext>
            </a:extLst>
          </p:cNvPr>
          <p:cNvSpPr txBox="1"/>
          <p:nvPr/>
        </p:nvSpPr>
        <p:spPr>
          <a:xfrm>
            <a:off x="241300" y="849748"/>
            <a:ext cx="4371373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latin typeface="Tenorite" panose="00000500000000000000" pitchFamily="2" charset="0"/>
              </a:rPr>
              <a:t>Netzwerkname:</a:t>
            </a:r>
          </a:p>
          <a:p>
            <a:endParaRPr lang="de-DE" sz="2000" b="1" dirty="0">
              <a:latin typeface="Tenorite" panose="00000500000000000000" pitchFamily="2" charset="0"/>
            </a:endParaRPr>
          </a:p>
          <a:p>
            <a:r>
              <a:rPr lang="de-DE" sz="2000" dirty="0">
                <a:latin typeface="Tenorite" panose="00000500000000000000" pitchFamily="2" charset="0"/>
              </a:rPr>
              <a:t>LOL! </a:t>
            </a:r>
            <a:br>
              <a:rPr lang="de-DE" sz="2000" dirty="0">
                <a:latin typeface="Tenorite" panose="00000500000000000000" pitchFamily="2" charset="0"/>
              </a:rPr>
            </a:br>
            <a:r>
              <a:rPr lang="de-DE" sz="2000" dirty="0">
                <a:latin typeface="Tenorite" panose="00000500000000000000" pitchFamily="2" charset="0"/>
              </a:rPr>
              <a:t>Lebendige Ortschaft Lehre </a:t>
            </a:r>
          </a:p>
          <a:p>
            <a:endParaRPr lang="de-DE" sz="2000" dirty="0">
              <a:latin typeface="Tenorite" panose="00000500000000000000" pitchFamily="2" charset="0"/>
            </a:endParaRPr>
          </a:p>
          <a:p>
            <a:r>
              <a:rPr lang="de-DE" sz="2000" b="1" dirty="0">
                <a:latin typeface="Tenorite" panose="00000500000000000000" pitchFamily="2" charset="0"/>
              </a:rPr>
              <a:t>LOL!</a:t>
            </a:r>
            <a:br>
              <a:rPr lang="de-DE" sz="2000" b="1" dirty="0">
                <a:latin typeface="Tenorite" panose="00000500000000000000" pitchFamily="2" charset="0"/>
              </a:rPr>
            </a:br>
            <a:r>
              <a:rPr lang="de-DE" sz="2000" b="1" dirty="0">
                <a:latin typeface="Tenorite" panose="00000500000000000000" pitchFamily="2" charset="0"/>
              </a:rPr>
              <a:t>Lehre ohne Langeweile </a:t>
            </a:r>
          </a:p>
          <a:p>
            <a:endParaRPr lang="de-DE" sz="2000" dirty="0">
              <a:latin typeface="Tenorite" panose="00000500000000000000" pitchFamily="2" charset="0"/>
            </a:endParaRPr>
          </a:p>
          <a:p>
            <a:r>
              <a:rPr lang="de-DE" sz="2000" b="1" dirty="0" err="1">
                <a:latin typeface="Tenorite" panose="00000500000000000000" pitchFamily="2" charset="0"/>
              </a:rPr>
              <a:t>KuLe</a:t>
            </a:r>
            <a:r>
              <a:rPr lang="de-DE" sz="2000" b="1" dirty="0">
                <a:latin typeface="Tenorite" panose="00000500000000000000" pitchFamily="2" charset="0"/>
              </a:rPr>
              <a:t> Ortschaft Lehre</a:t>
            </a:r>
          </a:p>
          <a:p>
            <a:r>
              <a:rPr lang="de-DE" sz="2000" b="1" dirty="0">
                <a:latin typeface="Tenorite" panose="00000500000000000000" pitchFamily="2" charset="0"/>
              </a:rPr>
              <a:t>Kultur in Lehre gemeinsam gestalten.</a:t>
            </a:r>
          </a:p>
          <a:p>
            <a:endParaRPr lang="de-DE" sz="2000" b="1" dirty="0">
              <a:latin typeface="Tenorite" panose="00000500000000000000" pitchFamily="2" charset="0"/>
            </a:endParaRPr>
          </a:p>
          <a:p>
            <a:r>
              <a:rPr lang="de-DE" sz="2000" dirty="0">
                <a:latin typeface="Tenorite" panose="00000500000000000000" pitchFamily="2" charset="0"/>
              </a:rPr>
              <a:t>WG Lehre </a:t>
            </a:r>
            <a:br>
              <a:rPr lang="de-DE" sz="2000" dirty="0">
                <a:latin typeface="Tenorite" panose="00000500000000000000" pitchFamily="2" charset="0"/>
              </a:rPr>
            </a:br>
            <a:r>
              <a:rPr lang="de-DE" sz="2000" dirty="0">
                <a:latin typeface="Tenorite" panose="00000500000000000000" pitchFamily="2" charset="0"/>
              </a:rPr>
              <a:t>Wir gemeinsam in Lehre</a:t>
            </a:r>
          </a:p>
          <a:p>
            <a:endParaRPr lang="de-DE" sz="2000" dirty="0">
              <a:latin typeface="Tenorite" panose="00000500000000000000" pitchFamily="2" charset="0"/>
            </a:endParaRPr>
          </a:p>
          <a:p>
            <a:r>
              <a:rPr lang="de-DE" sz="2000" dirty="0">
                <a:latin typeface="Tenorite" panose="00000500000000000000" pitchFamily="2" charset="0"/>
              </a:rPr>
              <a:t>ICE Lehre </a:t>
            </a:r>
            <a:br>
              <a:rPr lang="de-DE" sz="2000" dirty="0">
                <a:latin typeface="Tenorite" panose="00000500000000000000" pitchFamily="2" charset="0"/>
              </a:rPr>
            </a:br>
            <a:r>
              <a:rPr lang="de-DE" sz="2000" dirty="0">
                <a:latin typeface="Tenorite" panose="00000500000000000000" pitchFamily="2" charset="0"/>
              </a:rPr>
              <a:t>Ideen, Chancen, Erlebnisse in Lehre </a:t>
            </a:r>
          </a:p>
          <a:p>
            <a:endParaRPr lang="de-DE" sz="2000" dirty="0">
              <a:latin typeface="Tenorite" panose="00000500000000000000" pitchFamily="2" charset="0"/>
            </a:endParaRPr>
          </a:p>
          <a:p>
            <a:r>
              <a:rPr lang="de-DE" sz="2000" dirty="0">
                <a:latin typeface="Tenorite" panose="00000500000000000000" pitchFamily="2" charset="0"/>
              </a:rPr>
              <a:t>LEHRE live</a:t>
            </a:r>
          </a:p>
          <a:p>
            <a:r>
              <a:rPr lang="de-DE" sz="2000" dirty="0" err="1">
                <a:latin typeface="Tenorite" panose="00000500000000000000" pitchFamily="2" charset="0"/>
              </a:rPr>
              <a:t>life</a:t>
            </a:r>
            <a:r>
              <a:rPr lang="de-DE" sz="2000" dirty="0">
                <a:latin typeface="Tenorite" panose="00000500000000000000" pitchFamily="2" charset="0"/>
              </a:rPr>
              <a:t> in LEHRE</a:t>
            </a:r>
            <a:endParaRPr lang="de-DE" sz="2000" b="1" dirty="0">
              <a:latin typeface="Tenorite" panose="00000500000000000000" pitchFamily="2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C2CA2C1-C3E6-D0A7-888B-2FD313BB86E6}"/>
              </a:ext>
            </a:extLst>
          </p:cNvPr>
          <p:cNvSpPr txBox="1"/>
          <p:nvPr/>
        </p:nvSpPr>
        <p:spPr>
          <a:xfrm>
            <a:off x="5144785" y="960715"/>
            <a:ext cx="60706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latin typeface="Tenorite" panose="00000500000000000000" pitchFamily="2" charset="0"/>
              </a:rPr>
              <a:t>Plakate, Postkarten, Banner: </a:t>
            </a:r>
          </a:p>
          <a:p>
            <a:endParaRPr lang="de-DE" sz="2000" dirty="0">
              <a:latin typeface="Tenorite" panose="00000500000000000000" pitchFamily="2" charset="0"/>
            </a:endParaRPr>
          </a:p>
          <a:p>
            <a:r>
              <a:rPr lang="de-DE" sz="2000" dirty="0">
                <a:latin typeface="Tenorite" panose="00000500000000000000" pitchFamily="2" charset="0"/>
              </a:rPr>
              <a:t>Ich wollte schon immer mal in Lehre ____________.</a:t>
            </a:r>
          </a:p>
          <a:p>
            <a:r>
              <a:rPr lang="de-DE" sz="2000" dirty="0">
                <a:latin typeface="Tenorite" panose="00000500000000000000" pitchFamily="2" charset="0"/>
              </a:rPr>
              <a:t>Machen </a:t>
            </a:r>
            <a:r>
              <a:rPr lang="de-DE" sz="2000" b="1" dirty="0">
                <a:latin typeface="Tenorite" panose="00000500000000000000" pitchFamily="2" charset="0"/>
              </a:rPr>
              <a:t>Wir</a:t>
            </a:r>
            <a:r>
              <a:rPr lang="de-DE" sz="2000" dirty="0">
                <a:latin typeface="Tenorite" panose="00000500000000000000" pitchFamily="2" charset="0"/>
              </a:rPr>
              <a:t>‘s </a:t>
            </a:r>
            <a:r>
              <a:rPr lang="de-DE" sz="2000" b="1" dirty="0">
                <a:latin typeface="Tenorite" panose="00000500000000000000" pitchFamily="2" charset="0"/>
              </a:rPr>
              <a:t>gemeinsam in Lehre</a:t>
            </a:r>
            <a:r>
              <a:rPr lang="de-DE" sz="2000" dirty="0">
                <a:latin typeface="Tenorite" panose="00000500000000000000" pitchFamily="2" charset="0"/>
              </a:rPr>
              <a:t>!</a:t>
            </a:r>
          </a:p>
          <a:p>
            <a:r>
              <a:rPr lang="de-DE" sz="2000" dirty="0">
                <a:latin typeface="Tenorite" panose="00000500000000000000" pitchFamily="2" charset="0"/>
              </a:rPr>
              <a:t>#WGlehre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63646BB-F3A3-15F7-83A0-3237F05BB92B}"/>
              </a:ext>
            </a:extLst>
          </p:cNvPr>
          <p:cNvSpPr txBox="1"/>
          <p:nvPr/>
        </p:nvSpPr>
        <p:spPr>
          <a:xfrm>
            <a:off x="5144785" y="2852329"/>
            <a:ext cx="364618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latin typeface="Tenorite" panose="00000500000000000000" pitchFamily="2" charset="0"/>
              </a:rPr>
              <a:t>Instagram-Seite:</a:t>
            </a:r>
          </a:p>
          <a:p>
            <a:endParaRPr lang="de-DE" sz="2000" b="1" dirty="0">
              <a:latin typeface="Tenorite" panose="00000500000000000000" pitchFamily="2" charset="0"/>
            </a:endParaRPr>
          </a:p>
          <a:p>
            <a:r>
              <a:rPr lang="de-DE" sz="2000" dirty="0">
                <a:latin typeface="Tenorite" panose="00000500000000000000" pitchFamily="2" charset="0"/>
              </a:rPr>
              <a:t>Wer belebt die Seite?</a:t>
            </a:r>
          </a:p>
          <a:p>
            <a:r>
              <a:rPr lang="de-DE" sz="2000" dirty="0">
                <a:latin typeface="Tenorite" panose="00000500000000000000" pitchFamily="2" charset="0"/>
              </a:rPr>
              <a:t>Wer entwirft ein grobes Konzept für einen Beitragsplan? </a:t>
            </a:r>
          </a:p>
          <a:p>
            <a:endParaRPr lang="de-DE" sz="2000" dirty="0">
              <a:latin typeface="Tenorite" panose="00000500000000000000" pitchFamily="2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86ED85E-DE31-7346-5E5D-0205FD2884EB}"/>
              </a:ext>
            </a:extLst>
          </p:cNvPr>
          <p:cNvSpPr txBox="1"/>
          <p:nvPr/>
        </p:nvSpPr>
        <p:spPr>
          <a:xfrm>
            <a:off x="5144785" y="5617257"/>
            <a:ext cx="6070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latin typeface="Tenorite" panose="00000500000000000000" pitchFamily="2" charset="0"/>
              </a:rPr>
              <a:t>Flyer als Hauswurfsendung:</a:t>
            </a:r>
          </a:p>
          <a:p>
            <a:endParaRPr lang="de-DE" sz="2000" b="1" dirty="0">
              <a:latin typeface="Tenorite" panose="00000500000000000000" pitchFamily="2" charset="0"/>
            </a:endParaRPr>
          </a:p>
          <a:p>
            <a:r>
              <a:rPr lang="de-DE" sz="2000" dirty="0">
                <a:latin typeface="Tenorite" panose="00000500000000000000" pitchFamily="2" charset="0"/>
              </a:rPr>
              <a:t>Später, wenn konkretere Pläne feststehen?</a:t>
            </a:r>
          </a:p>
          <a:p>
            <a:endParaRPr lang="de-DE" sz="2000" b="1" dirty="0">
              <a:latin typeface="Tenorite" panose="00000500000000000000" pitchFamily="2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5DC4531-6482-CBC9-B346-3DA5E25E362F}"/>
              </a:ext>
            </a:extLst>
          </p:cNvPr>
          <p:cNvSpPr txBox="1"/>
          <p:nvPr/>
        </p:nvSpPr>
        <p:spPr>
          <a:xfrm>
            <a:off x="8013701" y="2816662"/>
            <a:ext cx="4452514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latin typeface="Tenorite" panose="00000500000000000000" pitchFamily="2" charset="0"/>
              </a:rPr>
              <a:t>Ziele: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latin typeface="Tenorite" panose="00000500000000000000" pitchFamily="2" charset="0"/>
              </a:rPr>
              <a:t>Projekt sichtbar machen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latin typeface="Tenorite" panose="00000500000000000000" pitchFamily="2" charset="0"/>
              </a:rPr>
              <a:t>Vernetzung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latin typeface="Tenorite" panose="00000500000000000000" pitchFamily="2" charset="0"/>
              </a:rPr>
              <a:t>Ankündigungen von Veranstaltungen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latin typeface="Tenorite" panose="00000500000000000000" pitchFamily="2" charset="0"/>
              </a:rPr>
              <a:t>Updates Kulturhaltestelle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latin typeface="Tenorite" panose="00000500000000000000" pitchFamily="2" charset="0"/>
              </a:rPr>
              <a:t>Interesse wecken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latin typeface="Tenorite" panose="00000500000000000000" pitchFamily="2" charset="0"/>
              </a:rPr>
              <a:t>Ideen sammeln, Beteiligung wecken </a:t>
            </a:r>
          </a:p>
          <a:p>
            <a:endParaRPr lang="de-DE" sz="2000" dirty="0">
              <a:latin typeface="Tenorite" panose="00000500000000000000" pitchFamily="2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4AD8F13-EA61-D0C6-F756-878AFD969C9A}"/>
              </a:ext>
            </a:extLst>
          </p:cNvPr>
          <p:cNvSpPr/>
          <p:nvPr/>
        </p:nvSpPr>
        <p:spPr>
          <a:xfrm>
            <a:off x="5144785" y="5406874"/>
            <a:ext cx="7047215" cy="1451126"/>
          </a:xfrm>
          <a:prstGeom prst="rect">
            <a:avLst/>
          </a:prstGeom>
          <a:noFill/>
          <a:ln w="19050">
            <a:solidFill>
              <a:srgbClr val="EEB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C8CDA3E-9EE2-6983-6A61-EEB4120ABEE7}"/>
              </a:ext>
            </a:extLst>
          </p:cNvPr>
          <p:cNvSpPr/>
          <p:nvPr/>
        </p:nvSpPr>
        <p:spPr>
          <a:xfrm>
            <a:off x="5144785" y="2769632"/>
            <a:ext cx="7047215" cy="2329465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AB833A80-9866-77BD-416E-F4CDB5ABF76D}"/>
              </a:ext>
            </a:extLst>
          </p:cNvPr>
          <p:cNvSpPr/>
          <p:nvPr/>
        </p:nvSpPr>
        <p:spPr>
          <a:xfrm>
            <a:off x="1" y="849748"/>
            <a:ext cx="4724400" cy="6008252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C9B5E17-E256-39FE-F6A3-EE8D27E21F39}"/>
              </a:ext>
            </a:extLst>
          </p:cNvPr>
          <p:cNvSpPr/>
          <p:nvPr/>
        </p:nvSpPr>
        <p:spPr>
          <a:xfrm>
            <a:off x="5144781" y="873271"/>
            <a:ext cx="7047215" cy="1723059"/>
          </a:xfrm>
          <a:prstGeom prst="rect">
            <a:avLst/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9904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A18EBA6-4E80-61CF-8309-E10537AC3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325369"/>
            <a:ext cx="6148647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de-DE" sz="5100" dirty="0">
                <a:latin typeface="Tenorite" panose="00000500000000000000" pitchFamily="2" charset="0"/>
              </a:rPr>
              <a:t>Was steht heute an?</a:t>
            </a: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E9B096"/>
          </a:solidFill>
          <a:ln w="38100" cap="rnd">
            <a:solidFill>
              <a:srgbClr val="E9B096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0DA7367-A780-3DC1-1D46-AB848EF17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11310620" cy="36597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de-DE" dirty="0">
                <a:latin typeface="Tenorite" panose="00000500000000000000" pitchFamily="2" charset="0"/>
              </a:rPr>
              <a:t>1000 € Erprobungsmittel</a:t>
            </a:r>
            <a:endParaRPr lang="de-DE" dirty="0">
              <a:latin typeface="Tenorite"/>
            </a:endParaRPr>
          </a:p>
          <a:p>
            <a:pPr marL="514350" indent="-514350">
              <a:buFont typeface="+mj-lt"/>
              <a:buAutoNum type="arabicPeriod"/>
            </a:pPr>
            <a:r>
              <a:rPr lang="de-DE" dirty="0">
                <a:latin typeface="Tenorite"/>
              </a:rPr>
              <a:t>Bericht über die vergangene Kulturwerkstatt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>
                <a:latin typeface="Tenorite" panose="00000500000000000000" pitchFamily="2" charset="0"/>
              </a:rPr>
              <a:t>Erstes Treffen Künstler 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>
                <a:latin typeface="Tenorite" panose="00000500000000000000" pitchFamily="2" charset="0"/>
              </a:rPr>
              <a:t>Abstimmung Kommunikationsstrategie (Kulturhaltestelle, SM, etc.)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>
                <a:latin typeface="Tenorite" panose="00000500000000000000" pitchFamily="2" charset="0"/>
              </a:rPr>
              <a:t>Termine</a:t>
            </a:r>
          </a:p>
        </p:txBody>
      </p:sp>
    </p:spTree>
    <p:extLst>
      <p:ext uri="{BB962C8B-B14F-4D97-AF65-F5344CB8AC3E}">
        <p14:creationId xmlns:p14="http://schemas.microsoft.com/office/powerpoint/2010/main" val="38953602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40D29B75-633D-A418-1A57-F332D6532795}"/>
              </a:ext>
            </a:extLst>
          </p:cNvPr>
          <p:cNvSpPr txBox="1"/>
          <p:nvPr/>
        </p:nvSpPr>
        <p:spPr>
          <a:xfrm>
            <a:off x="558800" y="1369881"/>
            <a:ext cx="114808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dirty="0">
                <a:latin typeface="Tenorite" panose="00000500000000000000" pitchFamily="2" charset="0"/>
              </a:rPr>
              <a:t>Am         05.11.2024</a:t>
            </a:r>
          </a:p>
          <a:p>
            <a:r>
              <a:rPr lang="de-DE" sz="2800" dirty="0">
                <a:latin typeface="Tenorite" panose="00000500000000000000" pitchFamily="2" charset="0"/>
              </a:rPr>
              <a:t>um         18:00-19:00 Uhr</a:t>
            </a:r>
          </a:p>
          <a:p>
            <a:endParaRPr lang="de-DE" sz="2800" dirty="0">
              <a:latin typeface="Tenorite" panose="00000500000000000000" pitchFamily="2" charset="0"/>
            </a:endParaRPr>
          </a:p>
          <a:p>
            <a:r>
              <a:rPr lang="de-DE" sz="2800" dirty="0">
                <a:latin typeface="Tenorite" panose="00000500000000000000" pitchFamily="2" charset="0"/>
              </a:rPr>
              <a:t>Online-Veranstaltung „</a:t>
            </a:r>
            <a:r>
              <a:rPr lang="de-DE" sz="2800" u="sng" dirty="0">
                <a:latin typeface="Tenorite" panose="00000500000000000000" pitchFamily="2" charset="0"/>
              </a:rPr>
              <a:t>Lebendige Treffpunkte gestalten</a:t>
            </a:r>
            <a:r>
              <a:rPr lang="de-DE" sz="2800" dirty="0">
                <a:latin typeface="Tenorite" panose="00000500000000000000" pitchFamily="2" charset="0"/>
              </a:rPr>
              <a:t>“ ein.</a:t>
            </a:r>
          </a:p>
          <a:p>
            <a:endParaRPr lang="de-DE" sz="2800" dirty="0">
              <a:latin typeface="Tenorite" panose="00000500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latin typeface="Tenorite" panose="00000500000000000000" pitchFamily="2" charset="0"/>
              </a:rPr>
              <a:t>Frau Dr. </a:t>
            </a:r>
            <a:r>
              <a:rPr lang="de-DE" sz="2800" dirty="0" err="1">
                <a:latin typeface="Tenorite" panose="00000500000000000000" pitchFamily="2" charset="0"/>
              </a:rPr>
              <a:t>Rateniek</a:t>
            </a:r>
            <a:r>
              <a:rPr lang="de-DE" sz="2800" dirty="0">
                <a:latin typeface="Tenorite" panose="00000500000000000000" pitchFamily="2" charset="0"/>
              </a:rPr>
              <a:t> vom Planungsbüro „Pro Loco – Gute Orte beraten“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latin typeface="Tenorite" panose="00000500000000000000" pitchFamily="2" charset="0"/>
              </a:rPr>
              <a:t>Vortrag über „Dritte Orte“.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latin typeface="Tenorite" panose="00000500000000000000" pitchFamily="2" charset="0"/>
              </a:rPr>
              <a:t>Beispiele aus dem Förderprogramm „Dritte Orte“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C6A0787-7AD9-4892-5CA4-C5BED491745E}"/>
              </a:ext>
            </a:extLst>
          </p:cNvPr>
          <p:cNvSpPr txBox="1"/>
          <p:nvPr/>
        </p:nvSpPr>
        <p:spPr>
          <a:xfrm>
            <a:off x="170555" y="337311"/>
            <a:ext cx="1167002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300" b="1" dirty="0">
                <a:latin typeface="Tenorite" panose="00000500000000000000" pitchFamily="2" charset="0"/>
              </a:rPr>
              <a:t>Termine</a:t>
            </a:r>
          </a:p>
        </p:txBody>
      </p:sp>
      <p:pic>
        <p:nvPicPr>
          <p:cNvPr id="7" name="Grafik 6" descr="Ein Pinselstrich">
            <a:extLst>
              <a:ext uri="{FF2B5EF4-FFF2-40B4-BE49-F238E27FC236}">
                <a16:creationId xmlns:a16="http://schemas.microsoft.com/office/drawing/2014/main" id="{E6BB27B6-2521-2942-A46D-FC35606F4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17454" y="-1211659"/>
            <a:ext cx="9376230" cy="45720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4FBF4A54-ACC7-EBD9-09F9-CEAE4C167166}"/>
              </a:ext>
            </a:extLst>
          </p:cNvPr>
          <p:cNvSpPr/>
          <p:nvPr/>
        </p:nvSpPr>
        <p:spPr>
          <a:xfrm>
            <a:off x="355600" y="1399854"/>
            <a:ext cx="11277600" cy="3539429"/>
          </a:xfrm>
          <a:prstGeom prst="rect">
            <a:avLst/>
          </a:prstGeom>
          <a:noFill/>
          <a:ln w="19050">
            <a:solidFill>
              <a:srgbClr val="EEB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8AA71E4-0116-F87A-26C7-6CFF8102C553}"/>
              </a:ext>
            </a:extLst>
          </p:cNvPr>
          <p:cNvSpPr/>
          <p:nvPr/>
        </p:nvSpPr>
        <p:spPr>
          <a:xfrm>
            <a:off x="355600" y="5092700"/>
            <a:ext cx="11277600" cy="158750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8192F0E-BC74-A277-6919-C90C57C1F94C}"/>
              </a:ext>
            </a:extLst>
          </p:cNvPr>
          <p:cNvSpPr txBox="1"/>
          <p:nvPr/>
        </p:nvSpPr>
        <p:spPr>
          <a:xfrm>
            <a:off x="1460500" y="5624840"/>
            <a:ext cx="11480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dirty="0">
                <a:latin typeface="Tenorite" panose="00000500000000000000" pitchFamily="2" charset="0"/>
              </a:rPr>
              <a:t>Wann soll das erste Treffen mit dem Künstler stattfinden?</a:t>
            </a:r>
          </a:p>
        </p:txBody>
      </p:sp>
    </p:spTree>
    <p:extLst>
      <p:ext uri="{BB962C8B-B14F-4D97-AF65-F5344CB8AC3E}">
        <p14:creationId xmlns:p14="http://schemas.microsoft.com/office/powerpoint/2010/main" val="199627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555D9-CA3D-9551-6879-5DEA4D6BE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DCB2695F-F094-65CD-D8FC-013CF7501194}"/>
              </a:ext>
            </a:extLst>
          </p:cNvPr>
          <p:cNvSpPr txBox="1"/>
          <p:nvPr/>
        </p:nvSpPr>
        <p:spPr>
          <a:xfrm>
            <a:off x="392662" y="3327584"/>
            <a:ext cx="1167002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300" b="1" dirty="0">
                <a:latin typeface="Tenorite" panose="00000500000000000000" pitchFamily="2" charset="0"/>
              </a:rPr>
              <a:t>1000 € Erprobungsmittel</a:t>
            </a:r>
          </a:p>
        </p:txBody>
      </p:sp>
      <p:pic>
        <p:nvPicPr>
          <p:cNvPr id="7" name="Grafik 6" descr="Ein Pinselstrich">
            <a:extLst>
              <a:ext uri="{FF2B5EF4-FFF2-40B4-BE49-F238E27FC236}">
                <a16:creationId xmlns:a16="http://schemas.microsoft.com/office/drawing/2014/main" id="{8583852E-51B0-07CF-211A-4062400C0A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7199" y="1858554"/>
            <a:ext cx="937623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269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F236D-5AF6-5670-A98A-F15220D4B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B60D86B0-27B4-5BBA-8277-76F51F7B4F45}"/>
              </a:ext>
            </a:extLst>
          </p:cNvPr>
          <p:cNvSpPr txBox="1"/>
          <p:nvPr/>
        </p:nvSpPr>
        <p:spPr>
          <a:xfrm>
            <a:off x="4358421" y="68164"/>
            <a:ext cx="35961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200" b="1" dirty="0">
                <a:latin typeface="Tenorite" panose="00000500000000000000" pitchFamily="2" charset="0"/>
              </a:rPr>
              <a:t>Erprobungsmittel </a:t>
            </a:r>
          </a:p>
        </p:txBody>
      </p:sp>
      <p:pic>
        <p:nvPicPr>
          <p:cNvPr id="7" name="Grafik 6" descr="Ein Pinselstrich">
            <a:extLst>
              <a:ext uri="{FF2B5EF4-FFF2-40B4-BE49-F238E27FC236}">
                <a16:creationId xmlns:a16="http://schemas.microsoft.com/office/drawing/2014/main" id="{B1F412C3-C441-FA5F-F567-2D6D1ED86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1029" y="-163489"/>
            <a:ext cx="5389939" cy="163285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BA3AAB4-6105-FF20-58C8-6D73B74A412B}"/>
              </a:ext>
            </a:extLst>
          </p:cNvPr>
          <p:cNvSpPr txBox="1"/>
          <p:nvPr/>
        </p:nvSpPr>
        <p:spPr>
          <a:xfrm>
            <a:off x="267856" y="1469368"/>
            <a:ext cx="1044632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u="sng" dirty="0">
                <a:latin typeface="Tenorite" panose="00000500000000000000" pitchFamily="2" charset="0"/>
                <a:ea typeface="Calibri" panose="020F0502020204030204" pitchFamily="34" charset="0"/>
              </a:rPr>
              <a:t>4 Treffen (9.7. 15.08. 30.09. und heute) x 20 € = </a:t>
            </a:r>
            <a:r>
              <a:rPr lang="de-DE" b="1" u="sng" dirty="0">
                <a:latin typeface="Tenorite" panose="00000500000000000000" pitchFamily="2" charset="0"/>
                <a:ea typeface="Calibri" panose="020F0502020204030204" pitchFamily="34" charset="0"/>
              </a:rPr>
              <a:t>80 €</a:t>
            </a:r>
            <a:endParaRPr lang="de-DE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/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/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Die Erprobungsmittel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bringen Menschen zusammen und stoßen kreative Prozesse an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befähigen euch den Inhalt und Verlauf mitzugestalten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binden einen Kooperationspartner ein, z.B. einen anderen Verein, einen Künstler oder die Gemeinde</a:t>
            </a:r>
          </a:p>
          <a:p>
            <a:r>
              <a:rPr lang="de-DE" sz="1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 </a:t>
            </a:r>
          </a:p>
          <a:p>
            <a:pPr lvl="0"/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Kosten könnten sein: 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Werbemittel (Flyer, Plakate) oder andere Werbeaktionen (kleinere Videoproduktionen, Fotoaktionen).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Dekoration, für Mobilität, Honorare (Fotograf, Moderation, Videoproduktion), u.v.m.</a:t>
            </a:r>
          </a:p>
          <a:p>
            <a:pPr lvl="0"/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Kosten für die Verpflegung können leider nicht übernommen werden.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endParaRPr lang="de-DE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Calibri" panose="020F0502020204030204" pitchFamily="34" charset="0"/>
              <a:buChar char="-"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Die Verwendung der Erprobungsmittel bitte immer vorab mit dem Kernteam abstimmen. 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de-DE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Ausgaben per Rechnung an den Amtshof </a:t>
            </a:r>
            <a:r>
              <a:rPr lang="de-DE" sz="1800" u="sng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Eicklingen</a:t>
            </a:r>
            <a:endParaRPr lang="de-DE" sz="2400" b="1" u="sng" dirty="0">
              <a:effectLst/>
              <a:latin typeface="Tenorite" panose="00000500000000000000" pitchFamily="2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04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97E91CA6-8F11-64F2-5CC3-A65E724A847A}"/>
              </a:ext>
            </a:extLst>
          </p:cNvPr>
          <p:cNvSpPr txBox="1"/>
          <p:nvPr/>
        </p:nvSpPr>
        <p:spPr>
          <a:xfrm>
            <a:off x="521971" y="3128918"/>
            <a:ext cx="1167002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300" b="1" dirty="0">
                <a:latin typeface="Tenorite" panose="00000500000000000000" pitchFamily="2" charset="0"/>
              </a:rPr>
              <a:t>Bericht Kulturwerkstatt</a:t>
            </a:r>
          </a:p>
        </p:txBody>
      </p:sp>
      <p:pic>
        <p:nvPicPr>
          <p:cNvPr id="7" name="Grafik 6" descr="Ein Pinselstrich">
            <a:extLst>
              <a:ext uri="{FF2B5EF4-FFF2-40B4-BE49-F238E27FC236}">
                <a16:creationId xmlns:a16="http://schemas.microsoft.com/office/drawing/2014/main" id="{B5022D25-3E9A-4E9C-1A43-5E9A9EFF76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7199" y="1858554"/>
            <a:ext cx="937623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58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606A9-DC99-BADE-D2CC-6C26CA551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DF72E0CB-980F-430C-C985-38DEC61D66C7}"/>
              </a:ext>
            </a:extLst>
          </p:cNvPr>
          <p:cNvSpPr txBox="1"/>
          <p:nvPr/>
        </p:nvSpPr>
        <p:spPr>
          <a:xfrm>
            <a:off x="4587315" y="68165"/>
            <a:ext cx="30173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b="1" dirty="0">
                <a:latin typeface="Tenorite" panose="00000500000000000000" pitchFamily="2" charset="0"/>
              </a:rPr>
              <a:t>Kulturwerkstatt</a:t>
            </a:r>
          </a:p>
        </p:txBody>
      </p:sp>
      <p:pic>
        <p:nvPicPr>
          <p:cNvPr id="6" name="Grafik 5" descr="Ein Pinselstrich">
            <a:extLst>
              <a:ext uri="{FF2B5EF4-FFF2-40B4-BE49-F238E27FC236}">
                <a16:creationId xmlns:a16="http://schemas.microsoft.com/office/drawing/2014/main" id="{42C510F2-E527-0E3C-4F0C-7319300BC3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1029" y="-163489"/>
            <a:ext cx="5389939" cy="1632857"/>
          </a:xfrm>
          <a:prstGeom prst="rect">
            <a:avLst/>
          </a:prstGeom>
        </p:spPr>
      </p:pic>
      <p:pic>
        <p:nvPicPr>
          <p:cNvPr id="4" name="Grafik 3" descr="Ein Bild, das Kleidung, Im Haus, Präsentation, Person enthält.&#10;&#10;Automatisch generierte Beschreibung">
            <a:extLst>
              <a:ext uri="{FF2B5EF4-FFF2-40B4-BE49-F238E27FC236}">
                <a16:creationId xmlns:a16="http://schemas.microsoft.com/office/drawing/2014/main" id="{CD551F12-C72A-2378-C8B3-128F71F85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036" y="828675"/>
            <a:ext cx="8943924" cy="596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41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EF260-DDB5-FC8C-5FC0-803D10EF1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D3091656-12CD-4206-C39A-3F790F3E9AFF}"/>
              </a:ext>
            </a:extLst>
          </p:cNvPr>
          <p:cNvSpPr txBox="1"/>
          <p:nvPr/>
        </p:nvSpPr>
        <p:spPr>
          <a:xfrm>
            <a:off x="4587315" y="68165"/>
            <a:ext cx="30173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b="1" dirty="0">
                <a:latin typeface="Tenorite" panose="00000500000000000000" pitchFamily="2" charset="0"/>
              </a:rPr>
              <a:t>Kulturwerkstatt</a:t>
            </a:r>
          </a:p>
        </p:txBody>
      </p:sp>
      <p:pic>
        <p:nvPicPr>
          <p:cNvPr id="6" name="Grafik 5" descr="Ein Pinselstrich">
            <a:extLst>
              <a:ext uri="{FF2B5EF4-FFF2-40B4-BE49-F238E27FC236}">
                <a16:creationId xmlns:a16="http://schemas.microsoft.com/office/drawing/2014/main" id="{94ED0B75-D126-DB6F-EA3E-A6CEEA667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1029" y="-163489"/>
            <a:ext cx="5389939" cy="1632857"/>
          </a:xfrm>
          <a:prstGeom prst="rect">
            <a:avLst/>
          </a:prstGeom>
        </p:spPr>
      </p:pic>
      <p:pic>
        <p:nvPicPr>
          <p:cNvPr id="4" name="Grafik 3" descr="Ein Bild, das Kleidung, Schuhwerk, Mann, Person enthält.&#10;&#10;Automatisch generierte Beschreibung">
            <a:extLst>
              <a:ext uri="{FF2B5EF4-FFF2-40B4-BE49-F238E27FC236}">
                <a16:creationId xmlns:a16="http://schemas.microsoft.com/office/drawing/2014/main" id="{C8B91BC9-D3C5-45E5-BFD2-6E2B4DC0C3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660" y="800682"/>
            <a:ext cx="8828680" cy="588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06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BA534-3D21-548D-3778-D04C37F12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2A2D0618-7029-4AA7-34F4-CCDF30E0904F}"/>
              </a:ext>
            </a:extLst>
          </p:cNvPr>
          <p:cNvSpPr txBox="1"/>
          <p:nvPr/>
        </p:nvSpPr>
        <p:spPr>
          <a:xfrm>
            <a:off x="4587315" y="68165"/>
            <a:ext cx="30173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b="1" dirty="0">
                <a:latin typeface="Tenorite" panose="00000500000000000000" pitchFamily="2" charset="0"/>
              </a:rPr>
              <a:t>Kulturwerkstatt</a:t>
            </a:r>
          </a:p>
        </p:txBody>
      </p:sp>
      <p:pic>
        <p:nvPicPr>
          <p:cNvPr id="6" name="Grafik 5" descr="Ein Pinselstrich">
            <a:extLst>
              <a:ext uri="{FF2B5EF4-FFF2-40B4-BE49-F238E27FC236}">
                <a16:creationId xmlns:a16="http://schemas.microsoft.com/office/drawing/2014/main" id="{05579F3F-0570-E19C-C642-31CA62C17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1029" y="-163489"/>
            <a:ext cx="5389939" cy="1632857"/>
          </a:xfrm>
          <a:prstGeom prst="rect">
            <a:avLst/>
          </a:prstGeom>
        </p:spPr>
      </p:pic>
      <p:pic>
        <p:nvPicPr>
          <p:cNvPr id="3" name="Grafik 2" descr="Ein Bild, das Kleidung, Person, Mann, Schuhwerk enthält.&#10;&#10;Automatisch generierte Beschreibung">
            <a:extLst>
              <a:ext uri="{FF2B5EF4-FFF2-40B4-BE49-F238E27FC236}">
                <a16:creationId xmlns:a16="http://schemas.microsoft.com/office/drawing/2014/main" id="{C7DD6E5A-CD5A-BD94-BE33-6F021C544F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071" y="977964"/>
            <a:ext cx="8499853" cy="566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263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528B1-DFCF-A96B-2E2D-0E14B3BF0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B1277C91-8EA1-8424-A56A-74DCB5026D6D}"/>
              </a:ext>
            </a:extLst>
          </p:cNvPr>
          <p:cNvSpPr txBox="1"/>
          <p:nvPr/>
        </p:nvSpPr>
        <p:spPr>
          <a:xfrm>
            <a:off x="4587315" y="68165"/>
            <a:ext cx="30173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b="1" dirty="0">
                <a:latin typeface="Tenorite" panose="00000500000000000000" pitchFamily="2" charset="0"/>
              </a:rPr>
              <a:t>Kulturwerkstatt</a:t>
            </a:r>
          </a:p>
        </p:txBody>
      </p:sp>
      <p:pic>
        <p:nvPicPr>
          <p:cNvPr id="6" name="Grafik 5" descr="Ein Pinselstrich">
            <a:extLst>
              <a:ext uri="{FF2B5EF4-FFF2-40B4-BE49-F238E27FC236}">
                <a16:creationId xmlns:a16="http://schemas.microsoft.com/office/drawing/2014/main" id="{362D0381-28F9-19F5-2156-97A4D7D18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1029" y="-163489"/>
            <a:ext cx="5389939" cy="1632857"/>
          </a:xfrm>
          <a:prstGeom prst="rect">
            <a:avLst/>
          </a:prstGeom>
        </p:spPr>
      </p:pic>
      <p:pic>
        <p:nvPicPr>
          <p:cNvPr id="3" name="Grafik 2" descr="Ein Bild, das Kleidung, Mann, Person, Im Haus enthält.&#10;&#10;Automatisch generierte Beschreibung">
            <a:extLst>
              <a:ext uri="{FF2B5EF4-FFF2-40B4-BE49-F238E27FC236}">
                <a16:creationId xmlns:a16="http://schemas.microsoft.com/office/drawing/2014/main" id="{4A7367D4-D084-0466-61F9-F2F21002F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315" y="800679"/>
            <a:ext cx="6806371" cy="5885783"/>
          </a:xfrm>
          <a:prstGeom prst="rect">
            <a:avLst/>
          </a:prstGeom>
        </p:spPr>
      </p:pic>
      <p:pic>
        <p:nvPicPr>
          <p:cNvPr id="8" name="Grafik 7" descr="Ein Bild, das Kleidung, Person, Schuhwerk, Mobiliar enthält.&#10;&#10;Automatisch generierte Beschreibung">
            <a:extLst>
              <a:ext uri="{FF2B5EF4-FFF2-40B4-BE49-F238E27FC236}">
                <a16:creationId xmlns:a16="http://schemas.microsoft.com/office/drawing/2014/main" id="{801C7A93-BD28-E016-F8B0-E92C0AE24F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97" y="800678"/>
            <a:ext cx="3583775" cy="588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53307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530</Words>
  <Application>Microsoft Office PowerPoint</Application>
  <PresentationFormat>Breitbild</PresentationFormat>
  <Paragraphs>124</Paragraphs>
  <Slides>20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8" baseType="lpstr">
      <vt:lpstr>Aptos</vt:lpstr>
      <vt:lpstr>Arial</vt:lpstr>
      <vt:lpstr>Calibri</vt:lpstr>
      <vt:lpstr>Calibri Light</vt:lpstr>
      <vt:lpstr>Modern Love</vt:lpstr>
      <vt:lpstr>Tenorite</vt:lpstr>
      <vt:lpstr>The Hand</vt:lpstr>
      <vt:lpstr>SketchyVTI</vt:lpstr>
      <vt:lpstr>Lehre</vt:lpstr>
      <vt:lpstr>Was steht heute an?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Lehre</dc:title>
  <dc:creator>Timon Zeidler</dc:creator>
  <cp:lastModifiedBy>Timon Zeidler</cp:lastModifiedBy>
  <cp:revision>12</cp:revision>
  <dcterms:created xsi:type="dcterms:W3CDTF">2024-08-13T06:11:46Z</dcterms:created>
  <dcterms:modified xsi:type="dcterms:W3CDTF">2024-11-04T13:29:54Z</dcterms:modified>
</cp:coreProperties>
</file>